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75" r:id="rId4"/>
    <p:sldId id="259" r:id="rId5"/>
    <p:sldId id="258" r:id="rId6"/>
    <p:sldId id="282" r:id="rId7"/>
    <p:sldId id="285" r:id="rId8"/>
    <p:sldId id="294" r:id="rId9"/>
    <p:sldId id="260" r:id="rId10"/>
    <p:sldId id="295" r:id="rId11"/>
    <p:sldId id="271" r:id="rId12"/>
    <p:sldId id="297" r:id="rId13"/>
    <p:sldId id="269" r:id="rId14"/>
    <p:sldId id="274" r:id="rId15"/>
    <p:sldId id="287" r:id="rId16"/>
    <p:sldId id="289" r:id="rId17"/>
    <p:sldId id="265" r:id="rId18"/>
    <p:sldId id="298"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8" autoAdjust="0"/>
    <p:restoredTop sz="88693" autoAdjust="0"/>
  </p:normalViewPr>
  <p:slideViewPr>
    <p:cSldViewPr snapToGrid="0" snapToObjects="1">
      <p:cViewPr>
        <p:scale>
          <a:sx n="80" d="100"/>
          <a:sy n="80" d="100"/>
        </p:scale>
        <p:origin x="86"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‹Nº›</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4DCA99-8E1E-4691-A510-6B72F412C86C}" type="datetimeFigureOut">
              <a:rPr lang="es-MX" smtClean="0"/>
              <a:t>24/07/2019</a:t>
            </a:fld>
            <a:endParaRPr lang="es-MX"/>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4F38AFD-452C-49D5-A58A-D3C6C3397E86}" type="slidenum">
              <a:rPr lang="es-MX" smtClean="0"/>
              <a:t>‹Nº›</a:t>
            </a:fld>
            <a:endParaRPr lang="es-MX"/>
          </a:p>
        </p:txBody>
      </p:sp>
    </p:spTree>
    <p:extLst>
      <p:ext uri="{BB962C8B-B14F-4D97-AF65-F5344CB8AC3E}">
        <p14:creationId xmlns:p14="http://schemas.microsoft.com/office/powerpoint/2010/main" val="33919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ensamientopenal.com.ar/system/files/2017/12/doctrina46053.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ho.org/hq/index.php?option=com_docman&amp;view=download&amp;category_slug=presentaciones-5882&amp;alias=44088-dia-mundial-tuberculosis-2018-situacion-control-tb-americas-088&amp;Itemid=270&amp;lang=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ileserver.idpc.net/library/Irrational_Punishments_o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Trend of maximizing the use of criminal law and prisons to tackle various social problems, including illegal drug markets – and governments in Latin America are not an exception. They have frequently relied upon criminal law as the primary response to crime and violence in the region</a:t>
            </a:r>
            <a:endParaRPr lang="en-GB" sz="1200" dirty="0" smtClean="0"/>
          </a:p>
          <a:p>
            <a:endParaRPr lang="es-MX" dirty="0" smtClean="0"/>
          </a:p>
          <a:p>
            <a:r>
              <a:rPr lang="es-MX" dirty="0" smtClean="0"/>
              <a:t>Cata y Sergio:</a:t>
            </a:r>
          </a:p>
          <a:p>
            <a:r>
              <a:rPr lang="en-US" dirty="0" smtClean="0"/>
              <a:t>Particularly noticeable for drug </a:t>
            </a:r>
            <a:r>
              <a:rPr lang="en-US" dirty="0" smtClean="0"/>
              <a:t>crimes</a:t>
            </a:r>
          </a:p>
          <a:p>
            <a:r>
              <a:rPr lang="en-US" dirty="0" smtClean="0"/>
              <a:t>clear </a:t>
            </a:r>
            <a:r>
              <a:rPr lang="en-US" dirty="0" smtClean="0"/>
              <a:t>expansion in the use of criminal law in the matter of drugs, to the point that in some of them it has reached to be sanctioned with a greater prison sentence - and therefore considered more serious - to sell cocaine to someone willing to buy it, to deliberately murder a neighbor or commit a rape. According to the cited text, since 1970, Latin America shows both an increase in the number of articles that typify drug-related behaviors, as well as the number of governing verbs included in each article, as well as the penalties with which they are punished</a:t>
            </a:r>
            <a:r>
              <a:rPr lang="en-US" dirty="0" smtClean="0"/>
              <a:t>.</a:t>
            </a:r>
          </a:p>
          <a:p>
            <a:r>
              <a:rPr lang="en-US" sz="1200" dirty="0" smtClean="0"/>
              <a:t>Expansion of criminal law for drug related crimes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3</a:t>
            </a:fld>
            <a:endParaRPr lang="es-MX"/>
          </a:p>
        </p:txBody>
      </p:sp>
    </p:spTree>
    <p:extLst>
      <p:ext uri="{BB962C8B-B14F-4D97-AF65-F5344CB8AC3E}">
        <p14:creationId xmlns:p14="http://schemas.microsoft.com/office/powerpoint/2010/main" val="307975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just">
              <a:buFont typeface="Arial" panose="020B0604020202020204" pitchFamily="34" charset="0"/>
              <a:buChar char="•"/>
            </a:pPr>
            <a:r>
              <a:rPr lang="es-MX" dirty="0" smtClean="0"/>
              <a:t>Según datos de la PGR, entre 2006 y 2014 fueron </a:t>
            </a:r>
            <a:r>
              <a:rPr lang="es-MX" b="1" dirty="0" smtClean="0"/>
              <a:t>detenidas 453,069 personas</a:t>
            </a:r>
            <a:r>
              <a:rPr lang="es-MX" dirty="0" smtClean="0"/>
              <a:t> en el ámbito federal por delitos contra la salud.</a:t>
            </a:r>
          </a:p>
          <a:p>
            <a:pPr marL="285750" indent="-285750" algn="just">
              <a:buFont typeface="Arial" panose="020B0604020202020204" pitchFamily="34" charset="0"/>
              <a:buChar char="•"/>
            </a:pPr>
            <a:r>
              <a:rPr lang="es-MX" dirty="0" smtClean="0"/>
              <a:t>De estos, </a:t>
            </a:r>
            <a:r>
              <a:rPr lang="es-MX" b="1" dirty="0" smtClean="0"/>
              <a:t>175,993 fueron detenidos por posesión</a:t>
            </a:r>
            <a:r>
              <a:rPr lang="es-MX" dirty="0" smtClean="0"/>
              <a:t> (en sus diversas modalidades) y </a:t>
            </a:r>
            <a:r>
              <a:rPr lang="es-MX" b="1" dirty="0" smtClean="0"/>
              <a:t>156,189 por consumo </a:t>
            </a:r>
            <a:r>
              <a:rPr lang="es-MX" dirty="0" smtClean="0"/>
              <a:t>(a pesar de que el consumo no es un delito). </a:t>
            </a:r>
          </a:p>
          <a:p>
            <a:pPr marL="285750" indent="-285750" algn="just">
              <a:buFont typeface="Arial" panose="020B0604020202020204" pitchFamily="34" charset="0"/>
              <a:buChar char="•"/>
            </a:pPr>
            <a:r>
              <a:rPr lang="es-MX" dirty="0" smtClean="0"/>
              <a:t>Es decir, </a:t>
            </a:r>
            <a:r>
              <a:rPr lang="es-MX" b="1" dirty="0" smtClean="0"/>
              <a:t>73.27%</a:t>
            </a:r>
            <a:r>
              <a:rPr lang="es-MX" dirty="0" smtClean="0"/>
              <a:t> de las personas detenidas a nivel federal por delitos relacionados con las drogas eran poseedores o consumidores de alguna sustancia ilícita (CEDD, 2015).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 de </a:t>
            </a:r>
            <a:r>
              <a:rPr lang="en-GB" dirty="0" err="1" smtClean="0"/>
              <a:t>cada</a:t>
            </a:r>
            <a:r>
              <a:rPr lang="en-GB" dirty="0" smtClean="0"/>
              <a:t> 10 </a:t>
            </a:r>
            <a:r>
              <a:rPr lang="en-GB" dirty="0" err="1" smtClean="0"/>
              <a:t>presos</a:t>
            </a:r>
            <a:r>
              <a:rPr lang="en-GB" dirty="0" smtClean="0"/>
              <a:t> </a:t>
            </a:r>
            <a:r>
              <a:rPr lang="en-GB" dirty="0" err="1" smtClean="0"/>
              <a:t>por</a:t>
            </a:r>
            <a:r>
              <a:rPr lang="en-GB" dirty="0" smtClean="0"/>
              <a:t> </a:t>
            </a:r>
            <a:r>
              <a:rPr lang="en-GB" dirty="0" err="1" smtClean="0"/>
              <a:t>mariguana</a:t>
            </a:r>
            <a:r>
              <a:rPr lang="en-GB" dirty="0" smtClean="0"/>
              <a:t> </a:t>
            </a:r>
            <a:r>
              <a:rPr lang="en-GB" dirty="0" err="1" smtClean="0"/>
              <a:t>está</a:t>
            </a:r>
            <a:r>
              <a:rPr lang="en-GB" dirty="0" smtClean="0"/>
              <a:t> </a:t>
            </a:r>
            <a:r>
              <a:rPr lang="en-GB" dirty="0" err="1" smtClean="0"/>
              <a:t>en</a:t>
            </a:r>
            <a:r>
              <a:rPr lang="en-GB" dirty="0" smtClean="0"/>
              <a:t> la </a:t>
            </a:r>
            <a:r>
              <a:rPr lang="en-GB" dirty="0" err="1" smtClean="0"/>
              <a:t>cárcel</a:t>
            </a:r>
            <a:r>
              <a:rPr lang="en-GB" baseline="0" dirty="0" smtClean="0"/>
              <a:t> </a:t>
            </a:r>
            <a:r>
              <a:rPr lang="en-GB" baseline="0" dirty="0" err="1" smtClean="0"/>
              <a:t>por</a:t>
            </a:r>
            <a:r>
              <a:rPr lang="en-GB" baseline="0" dirty="0" smtClean="0"/>
              <a:t> </a:t>
            </a:r>
            <a:r>
              <a:rPr lang="en-GB" baseline="0" dirty="0" err="1" smtClean="0"/>
              <a:t>cantidades</a:t>
            </a:r>
            <a:r>
              <a:rPr lang="en-GB" baseline="0" dirty="0" smtClean="0"/>
              <a:t> </a:t>
            </a:r>
            <a:r>
              <a:rPr lang="en-GB" baseline="0" dirty="0" err="1" smtClean="0"/>
              <a:t>pequeñas</a:t>
            </a:r>
            <a:r>
              <a:rPr lang="en-GB" baseline="0" dirty="0" smtClean="0"/>
              <a:t> </a:t>
            </a:r>
            <a:r>
              <a:rPr lang="en-GB" baseline="0" dirty="0" err="1" smtClean="0"/>
              <a:t>cuyo</a:t>
            </a:r>
            <a:r>
              <a:rPr lang="en-GB" baseline="0" dirty="0" smtClean="0"/>
              <a:t> </a:t>
            </a:r>
            <a:r>
              <a:rPr lang="en-GB" baseline="0" dirty="0" err="1" smtClean="0"/>
              <a:t>valor</a:t>
            </a:r>
            <a:r>
              <a:rPr lang="en-GB" baseline="0" dirty="0" smtClean="0"/>
              <a:t> no </a:t>
            </a:r>
            <a:r>
              <a:rPr lang="en-GB" baseline="0" dirty="0" err="1" smtClean="0"/>
              <a:t>supera</a:t>
            </a:r>
            <a:r>
              <a:rPr lang="en-GB" baseline="0" dirty="0" smtClean="0"/>
              <a:t> </a:t>
            </a:r>
            <a:r>
              <a:rPr lang="en-GB" baseline="0" dirty="0" err="1" smtClean="0"/>
              <a:t>los</a:t>
            </a:r>
            <a:r>
              <a:rPr lang="en-GB" baseline="0" dirty="0" smtClean="0"/>
              <a:t> 500 pesos.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Statistics show that, far from targeting the most dangerous criminals, drug enforcement primarily criminalises people who use drugs, and is directly causing prison overcrowding. There is, however, little or no evidence of that illegal drug markets are being disrupted (beyond marginal, localized, temporary ‘success’), or drug use significantly deterred</a:t>
            </a:r>
            <a:endParaRPr lang="es-MX" sz="1100" dirty="0" smtClean="0"/>
          </a:p>
          <a:p>
            <a:endParaRPr lang="es-MX" dirty="0" smtClean="0"/>
          </a:p>
          <a:p>
            <a:r>
              <a:rPr lang="en-GB" sz="1200" kern="1200" dirty="0" smtClean="0">
                <a:solidFill>
                  <a:schemeClr val="tx1"/>
                </a:solidFill>
                <a:effectLst/>
                <a:latin typeface="+mn-lt"/>
                <a:ea typeface="+mn-ea"/>
                <a:cs typeface="+mn-cs"/>
              </a:rPr>
              <a:t>The lack of precise information regarding the specific crime people are charged with when arrested for drug offences (whether it’s simple possession, trafficking, transport or cultivation) shows that drug enforcement in Mexico still doesn’t distinguish between different levels of participation in the illicit economy and that the severity of its drug laws (allowing for preventive detention in most cases) create perverse incentives to poorly construct files and reporting systems. This reflects that in many cases small scale cannabis arrests continue to be deployed as a proxy enforcement tool, a problem that still needs to be addressed regardless of how good or badly the </a:t>
            </a:r>
            <a:r>
              <a:rPr lang="en-GB" sz="1200" kern="1200" dirty="0" err="1" smtClean="0">
                <a:solidFill>
                  <a:schemeClr val="tx1"/>
                </a:solidFill>
                <a:effectLst/>
                <a:latin typeface="+mn-lt"/>
                <a:ea typeface="+mn-ea"/>
                <a:cs typeface="+mn-cs"/>
              </a:rPr>
              <a:t>decarceration</a:t>
            </a:r>
            <a:r>
              <a:rPr lang="en-GB" sz="1200" kern="1200" dirty="0" smtClean="0">
                <a:solidFill>
                  <a:schemeClr val="tx1"/>
                </a:solidFill>
                <a:effectLst/>
                <a:latin typeface="+mn-lt"/>
                <a:ea typeface="+mn-ea"/>
                <a:cs typeface="+mn-cs"/>
              </a:rPr>
              <a:t> benefit is implemented.</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México has a general crime category called “crimes against health” that includes a broad range of offences relating to drugs (including cultivation, processing, transportation, sale or supply, purchase, possession, or consumption) but makes no recorded distinction</a:t>
            </a:r>
            <a:r>
              <a:rPr lang="es-MX" sz="1200" kern="1200" dirty="0" smtClean="0">
                <a:solidFill>
                  <a:schemeClr val="tx1"/>
                </a:solidFill>
                <a:effectLst/>
                <a:latin typeface="+mn-lt"/>
                <a:ea typeface="+mn-ea"/>
                <a:cs typeface="+mn-cs"/>
              </a:rPr>
              <a:t>.</a:t>
            </a:r>
          </a:p>
        </p:txBody>
      </p:sp>
      <p:sp>
        <p:nvSpPr>
          <p:cNvPr id="4" name="Marcador de número de diapositiva 3"/>
          <p:cNvSpPr>
            <a:spLocks noGrp="1"/>
          </p:cNvSpPr>
          <p:nvPr>
            <p:ph type="sldNum" sz="quarter" idx="10"/>
          </p:nvPr>
        </p:nvSpPr>
        <p:spPr/>
        <p:txBody>
          <a:bodyPr/>
          <a:lstStyle/>
          <a:p>
            <a:fld id="{24F38AFD-452C-49D5-A58A-D3C6C3397E86}" type="slidenum">
              <a:rPr lang="es-MX" smtClean="0"/>
              <a:t>12</a:t>
            </a:fld>
            <a:endParaRPr lang="es-MX"/>
          </a:p>
        </p:txBody>
      </p:sp>
    </p:spTree>
    <p:extLst>
      <p:ext uri="{BB962C8B-B14F-4D97-AF65-F5344CB8AC3E}">
        <p14:creationId xmlns:p14="http://schemas.microsoft.com/office/powerpoint/2010/main" val="79489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It consists of the number of pre-trial/remand prisoners in the prison population on a single date in the year (or the annual average) and the percentage of the total prison population that pre-trial/remand prisoners constituted on that day.  </a:t>
            </a:r>
          </a:p>
          <a:p>
            <a:pPr fontAlgn="base"/>
            <a:r>
              <a:rPr lang="en-US" sz="1200" b="0" i="0" kern="1200" dirty="0" smtClean="0">
                <a:solidFill>
                  <a:schemeClr val="tx1"/>
                </a:solidFill>
                <a:effectLst/>
                <a:latin typeface="+mn-lt"/>
                <a:ea typeface="+mn-ea"/>
                <a:cs typeface="+mn-cs"/>
              </a:rPr>
              <a:t>The final column shows the pre-trial/remand population rate per 100,000 of the national population. </a:t>
            </a:r>
          </a:p>
          <a:p>
            <a:r>
              <a:rPr lang="es-MX" dirty="0" err="1" smtClean="0"/>
              <a:t>blación</a:t>
            </a:r>
            <a:r>
              <a:rPr lang="es-MX" dirty="0" smtClean="0"/>
              <a:t> privada de la libertad por tipo de centro penitenciario según situación jurídica y sexo A diciembre de 2016</a:t>
            </a:r>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13</a:t>
            </a:fld>
            <a:endParaRPr lang="es-MX"/>
          </a:p>
        </p:txBody>
      </p:sp>
    </p:spTree>
    <p:extLst>
      <p:ext uri="{BB962C8B-B14F-4D97-AF65-F5344CB8AC3E}">
        <p14:creationId xmlns:p14="http://schemas.microsoft.com/office/powerpoint/2010/main" val="39772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Características de la población privada de la libertad en México, INEGI, 2018 </a:t>
            </a:r>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14</a:t>
            </a:fld>
            <a:endParaRPr lang="es-MX"/>
          </a:p>
        </p:txBody>
      </p:sp>
    </p:spTree>
    <p:extLst>
      <p:ext uri="{BB962C8B-B14F-4D97-AF65-F5344CB8AC3E}">
        <p14:creationId xmlns:p14="http://schemas.microsoft.com/office/powerpoint/2010/main" val="296481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hlinkClick r:id="rId3"/>
              </a:rPr>
              <a:t>-</a:t>
            </a:r>
            <a:r>
              <a:rPr lang="en-US" dirty="0" smtClean="0"/>
              <a:t>much higher than those of the general population.</a:t>
            </a:r>
            <a:endParaRPr lang="es-MX" dirty="0" smtClean="0">
              <a:hlinkClick r:id="rId3"/>
            </a:endParaRPr>
          </a:p>
          <a:p>
            <a:r>
              <a:rPr lang="es-MX" dirty="0" smtClean="0">
                <a:hlinkClick r:id="rId3"/>
              </a:rPr>
              <a:t>-</a:t>
            </a:r>
            <a:r>
              <a:rPr lang="en-US" dirty="0" smtClean="0"/>
              <a:t>(those who visit inmates or work in prisons) </a:t>
            </a:r>
          </a:p>
          <a:p>
            <a:r>
              <a:rPr lang="en-US" dirty="0" smtClean="0"/>
              <a:t>. The risk of disease is such that it has even been suggested</a:t>
            </a:r>
          </a:p>
          <a:p>
            <a:endParaRPr lang="en-US" dirty="0" smtClean="0">
              <a:hlinkClick r:id="rId3"/>
            </a:endParaRPr>
          </a:p>
          <a:p>
            <a:endParaRPr lang="es-MX" dirty="0" smtClean="0">
              <a:hlinkClick r:id="rId3"/>
            </a:endParaRPr>
          </a:p>
          <a:p>
            <a:r>
              <a:rPr lang="es-MX" dirty="0" smtClean="0">
                <a:hlinkClick r:id="rId3"/>
              </a:rPr>
              <a:t>http://www.pensamientopenal.com.ar/system/files/2017/12/doctrina46053.pdf</a:t>
            </a:r>
            <a:endParaRPr lang="es-MX" dirty="0" smtClean="0"/>
          </a:p>
          <a:p>
            <a:r>
              <a:rPr lang="es-MX" dirty="0" smtClean="0"/>
              <a:t>Sergio y cata </a:t>
            </a:r>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16</a:t>
            </a:fld>
            <a:endParaRPr lang="es-MX"/>
          </a:p>
        </p:txBody>
      </p:sp>
    </p:spTree>
    <p:extLst>
      <p:ext uri="{BB962C8B-B14F-4D97-AF65-F5344CB8AC3E}">
        <p14:creationId xmlns:p14="http://schemas.microsoft.com/office/powerpoint/2010/main" val="3328844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hlinkClick r:id="rId3"/>
              </a:rPr>
              <a:t>https://www.paho.org/hq/index.php?option=com_docman&amp;view=download&amp;category_slug=presentaciones-5882&amp;alias=44088-dia-mundial-tuberculosis-2018-situacion-control-tb-americas-088&amp;Itemid=270&amp;lang=es</a:t>
            </a:r>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17</a:t>
            </a:fld>
            <a:endParaRPr lang="es-MX"/>
          </a:p>
        </p:txBody>
      </p:sp>
    </p:spTree>
    <p:extLst>
      <p:ext uri="{BB962C8B-B14F-4D97-AF65-F5344CB8AC3E}">
        <p14:creationId xmlns:p14="http://schemas.microsoft.com/office/powerpoint/2010/main" val="3451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-Although the incarceration crisis can be explained by the excessive use of criminal law in general, this tool is abused even more in the case of drug policies.</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t>
            </a:r>
            <a:r>
              <a:rPr lang="en-US" sz="1200" dirty="0" smtClean="0"/>
              <a:t>However, the overuse of incarceration has been ineffective in reducing problematic drug use and in combating organized crime, yet has resulted in enormous costs and produced adverse consequences.</a:t>
            </a:r>
          </a:p>
          <a:p>
            <a:endParaRPr lang="es-MX" dirty="0" smtClean="0"/>
          </a:p>
          <a:p>
            <a:endParaRPr lang="es-MX" dirty="0" smtClean="0"/>
          </a:p>
          <a:p>
            <a:r>
              <a:rPr lang="es-MX" dirty="0" smtClean="0"/>
              <a:t>CEDD: </a:t>
            </a:r>
            <a:r>
              <a:rPr lang="es-MX" dirty="0" smtClean="0">
                <a:hlinkClick r:id="rId3"/>
              </a:rPr>
              <a:t>http://fileserver.idpc.net/library/Irrational_Punishments_ok.pdf</a:t>
            </a:r>
            <a:r>
              <a:rPr lang="es-MX" dirty="0" smtClean="0"/>
              <a:t> </a:t>
            </a:r>
          </a:p>
          <a:p>
            <a:r>
              <a:rPr lang="en-US" dirty="0" smtClean="0"/>
              <a:t>Addicted to Punishment (</a:t>
            </a:r>
            <a:r>
              <a:rPr lang="en-US" dirty="0" err="1" smtClean="0"/>
              <a:t>Uprimny</a:t>
            </a:r>
            <a:r>
              <a:rPr lang="en-US" dirty="0" smtClean="0"/>
              <a:t> et al., 2012)</a:t>
            </a:r>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4</a:t>
            </a:fld>
            <a:endParaRPr lang="es-MX"/>
          </a:p>
        </p:txBody>
      </p:sp>
    </p:spTree>
    <p:extLst>
      <p:ext uri="{BB962C8B-B14F-4D97-AF65-F5344CB8AC3E}">
        <p14:creationId xmlns:p14="http://schemas.microsoft.com/office/powerpoint/2010/main" val="1211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Los excesos en el poder punitivo de los Estados en las distintas fases de la criminalización en materia de drogas –desde la definición de los tipos penales hasta la determinación judicial de las penas–, contribuyen a explicar el siguiente hecho: si bien la población encarcelada ha crecido a unos ritmos alarmantes en las Américas, mayores a los del resto del mundo, el crecimiento de las personas encarceladas por delitos de drogas ha sido todavía más acelerado en la mayoría de los países. </a:t>
            </a:r>
          </a:p>
        </p:txBody>
      </p:sp>
      <p:sp>
        <p:nvSpPr>
          <p:cNvPr id="4" name="Marcador de número de diapositiva 3"/>
          <p:cNvSpPr>
            <a:spLocks noGrp="1"/>
          </p:cNvSpPr>
          <p:nvPr>
            <p:ph type="sldNum" sz="quarter" idx="10"/>
          </p:nvPr>
        </p:nvSpPr>
        <p:spPr/>
        <p:txBody>
          <a:bodyPr/>
          <a:lstStyle/>
          <a:p>
            <a:fld id="{24F38AFD-452C-49D5-A58A-D3C6C3397E86}" type="slidenum">
              <a:rPr lang="es-MX" smtClean="0"/>
              <a:t>5</a:t>
            </a:fld>
            <a:endParaRPr lang="es-MX"/>
          </a:p>
        </p:txBody>
      </p:sp>
    </p:spTree>
    <p:extLst>
      <p:ext uri="{BB962C8B-B14F-4D97-AF65-F5344CB8AC3E}">
        <p14:creationId xmlns:p14="http://schemas.microsoft.com/office/powerpoint/2010/main" val="197510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Latin American prisons are overflowing with people charged with drug-related offenses, with a substantial proportion in pretrial detention.175 Arrests and incarceration for drug possession and other minor drug crimes are excessive, and sentences are harsh.176 According to the </a:t>
            </a:r>
            <a:r>
              <a:rPr lang="en-US" dirty="0" err="1" smtClean="0"/>
              <a:t>Colectivo</a:t>
            </a:r>
            <a:r>
              <a:rPr lang="en-US" dirty="0" smtClean="0"/>
              <a:t> de </a:t>
            </a:r>
            <a:r>
              <a:rPr lang="en-US" dirty="0" err="1" smtClean="0"/>
              <a:t>Estudios</a:t>
            </a:r>
            <a:r>
              <a:rPr lang="en-US" dirty="0" smtClean="0"/>
              <a:t> </a:t>
            </a:r>
            <a:r>
              <a:rPr lang="en-US" dirty="0" err="1" smtClean="0"/>
              <a:t>Drogas</a:t>
            </a:r>
            <a:r>
              <a:rPr lang="en-US" dirty="0" smtClean="0"/>
              <a:t> y Derecho (CEDD), approximately 20 percent of the prison population in Latin America is charged with drug-related crimes.177 In March 2017, the CEDD reported that, in the previous fifteen years, the population in prison for drug-related crimes had risen between eight and thirty-three times faster than the general prison population in nine Latin American countries,178 depending on the country.179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all of the countries, with the exception of Bolivia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six of the nine countries analyzed, </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En Brasil, mientras que la población carcelaria se incrementó en 55%, la encarcelada por delito de drogas creció 267%, es decir, a un ritmo cinco veces mayor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 rate five times higher</a:t>
            </a:r>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6</a:t>
            </a:fld>
            <a:endParaRPr lang="es-MX"/>
          </a:p>
        </p:txBody>
      </p:sp>
    </p:spTree>
    <p:extLst>
      <p:ext uri="{BB962C8B-B14F-4D97-AF65-F5344CB8AC3E}">
        <p14:creationId xmlns:p14="http://schemas.microsoft.com/office/powerpoint/2010/main" val="425118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Como se muestra en la tabla 4, en 6 de los 10 países estudiados, los delitos de drogas representaron, en el último año reportado, una mayor participación porcentual de la población carcelaria que en el primer año reportado. De los más de 2,7 millones de personas encarceladas en estos países, 572 mil lo están por delitos de drogas, lo que representa una de cada cinco personas, con una leve tendencia al ascenso. La participación de los presos por delitos de drogas oscila entre 10 y el 28% de la población carcelaria, lo cual la sitúa entre la segunda y la cuarta causa de mayor encarcelamiento en estos países</a:t>
            </a: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7</a:t>
            </a:fld>
            <a:endParaRPr lang="es-MX"/>
          </a:p>
        </p:txBody>
      </p:sp>
    </p:spTree>
    <p:extLst>
      <p:ext uri="{BB962C8B-B14F-4D97-AF65-F5344CB8AC3E}">
        <p14:creationId xmlns:p14="http://schemas.microsoft.com/office/powerpoint/2010/main" val="198821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¿Cómo afectan los delitos de drogas la capacidad penitenciaria en países de la región? La gráfica 14 muestra –en las barras– la comparación entre el tamaño de la población encarcelada por delitos de drogas y la sobrepoblación carcelaria existente en los nueve países estudiados por el CEDD. En las líneas se compara la sobrepoblación actual con la tasa de sobrepoblación en el hipotético caso que las personas encarceladas por drogas no estuvieran en prisión.19 Para el ejercicio, es imposible dividir los tipos de delitos de drogas (entre los más graves y los menos graves). Sin embargo, estudios previos del CEDD muestran que la mayor parte de la población encarcelada por delitos de drogas son personas acusadas de posesión, usuarios o que ocupan los niveles más bajos de la cadena de narcotráfico (CEDD, 2014). Por tanto, la disminución que se muestra sería menor en el caso hipotético de que solo las personas acusadas por delitos menores o no violentos de drogas fueran excarceladas. Bajo esta hipótesis, el hacinamiento carcelario promedio caería del 56 al 20%. Visto en otros términos, la criminalización de conductas relacionadas con drogas explica un 64% de la sobrepoblación carcelaria promedio en los países estudiados. En este ejercicio hipotético, es decir, si se excarcela a quienes están privados de la libertad por delitos de drogas, la sobrepoblación desaparecería en Argentina, Uruguay y Ecuador. En Perú disminuiría del 134 al 45%, y en Brasil del 57 al 13%</a:t>
            </a:r>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8</a:t>
            </a:fld>
            <a:endParaRPr lang="es-MX"/>
          </a:p>
        </p:txBody>
      </p:sp>
    </p:spTree>
    <p:extLst>
      <p:ext uri="{BB962C8B-B14F-4D97-AF65-F5344CB8AC3E}">
        <p14:creationId xmlns:p14="http://schemas.microsoft.com/office/powerpoint/2010/main" val="275668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err="1" smtClean="0"/>
              <a:t>List</a:t>
            </a:r>
            <a:r>
              <a:rPr lang="es-MX" dirty="0" smtClean="0"/>
              <a:t> of </a:t>
            </a:r>
            <a:r>
              <a:rPr lang="es-MX" dirty="0" err="1" smtClean="0"/>
              <a:t>the</a:t>
            </a:r>
            <a:r>
              <a:rPr lang="es-MX" dirty="0" smtClean="0"/>
              <a:t> 10 </a:t>
            </a:r>
            <a:r>
              <a:rPr lang="es-MX" dirty="0" err="1" smtClean="0"/>
              <a:t>countries</a:t>
            </a:r>
            <a:r>
              <a:rPr lang="es-MX" dirty="0" smtClean="0"/>
              <a:t> </a:t>
            </a:r>
            <a:r>
              <a:rPr lang="es-MX" dirty="0" err="1" smtClean="0"/>
              <a:t>with</a:t>
            </a:r>
            <a:r>
              <a:rPr lang="es-MX" dirty="0" smtClean="0"/>
              <a:t> </a:t>
            </a:r>
            <a:r>
              <a:rPr lang="es-MX" dirty="0" err="1" smtClean="0"/>
              <a:t>the</a:t>
            </a:r>
            <a:r>
              <a:rPr lang="es-MX" dirty="0" smtClean="0"/>
              <a:t> </a:t>
            </a:r>
            <a:r>
              <a:rPr lang="es-MX" dirty="0" err="1" smtClean="0"/>
              <a:t>biggest</a:t>
            </a:r>
            <a:r>
              <a:rPr lang="es-MX" dirty="0" smtClean="0"/>
              <a:t> </a:t>
            </a:r>
            <a:r>
              <a:rPr lang="es-MX" dirty="0" err="1" smtClean="0"/>
              <a:t>prison</a:t>
            </a:r>
            <a:r>
              <a:rPr lang="es-MX" dirty="0" smtClean="0"/>
              <a:t> </a:t>
            </a:r>
            <a:r>
              <a:rPr lang="es-MX" dirty="0" err="1" smtClean="0"/>
              <a:t>population</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more than 2.1 million prisoners in the United States of America, 1.65 million in China (plus unknown numbers in pre-trial detention and other forms of detention), 690,000 in Brazil, 583,000 in the Russian Federation, 420,000 in India, 364,000 in Thailand, 249,000 in Indonesia, 233,000 in Turkey, 230,000 in Iran, 204,000 in Mexico and 188,000 in the Philippines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b="1" i="0" kern="1200" dirty="0" smtClean="0">
                <a:solidFill>
                  <a:schemeClr val="tx1"/>
                </a:solidFill>
                <a:effectLst/>
                <a:latin typeface="+mn-lt"/>
                <a:ea typeface="+mn-ea"/>
                <a:cs typeface="+mn-cs"/>
              </a:rPr>
              <a:t>Prison population total (including pre-trial detainees / remand prisoners)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is,</a:t>
            </a:r>
            <a:r>
              <a:rPr lang="en-US" baseline="0" dirty="0" smtClean="0"/>
              <a:t> </a:t>
            </a:r>
            <a:r>
              <a:rPr lang="en-US" dirty="0" smtClean="0"/>
              <a:t>the number of prisoners per 100,000 of the national population)</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p>
            <a:r>
              <a:rPr lang="es-MX" dirty="0" smtClean="0"/>
              <a:t>El uso excesivo de la prisión preventiva causa el hacinamiento de las cárceles mexicanas</a:t>
            </a:r>
          </a:p>
          <a:p>
            <a:r>
              <a:rPr lang="es-MX" dirty="0" smtClean="0"/>
              <a:t>2017: 35% of </a:t>
            </a:r>
            <a:r>
              <a:rPr lang="es-MX" dirty="0" err="1" smtClean="0"/>
              <a:t>inmates</a:t>
            </a:r>
            <a:r>
              <a:rPr lang="es-MX" dirty="0" smtClean="0"/>
              <a:t> </a:t>
            </a:r>
            <a:r>
              <a:rPr lang="es-MX" dirty="0" err="1" smtClean="0"/>
              <a:t>have</a:t>
            </a:r>
            <a:r>
              <a:rPr lang="es-MX" dirty="0" smtClean="0"/>
              <a:t> </a:t>
            </a:r>
            <a:r>
              <a:rPr lang="es-MX" dirty="0" err="1" smtClean="0"/>
              <a:t>not</a:t>
            </a:r>
            <a:r>
              <a:rPr lang="es-MX" dirty="0" smtClean="0"/>
              <a:t> </a:t>
            </a:r>
            <a:r>
              <a:rPr lang="es-MX" dirty="0" err="1" smtClean="0"/>
              <a:t>received</a:t>
            </a:r>
            <a:r>
              <a:rPr lang="es-MX" dirty="0" smtClean="0"/>
              <a:t> sentencia (CESOP, 2019), de este total, el 44 % eran mujeres que aún se encontraban sujetas a proceso.</a:t>
            </a:r>
          </a:p>
          <a:p>
            <a:r>
              <a:rPr lang="es-MX" dirty="0" smtClean="0"/>
              <a:t>1/3 de la población se encuentra en cárceles de la Ciudad de México (30.979 reos) o el Estado de México (25.723 prisioneros)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en algunos países, como México, las cifras oficiales reportan que 43% de las personas privadas de la libertad (a nivel federal) lo están por delitos de drogas</a:t>
            </a:r>
          </a:p>
          <a:p>
            <a:endParaRPr lang="en-US" dirty="0" smtClean="0"/>
          </a:p>
          <a:p>
            <a:r>
              <a:rPr lang="en-US" dirty="0" smtClean="0"/>
              <a:t>In Mexico, for example, the Constitution establishes that pretrial detention is mandatory for a catalogue of offenses, including those that the law defines as serious crimes against health, or that involve drugs.</a:t>
            </a:r>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9</a:t>
            </a:fld>
            <a:endParaRPr lang="es-MX"/>
          </a:p>
        </p:txBody>
      </p:sp>
    </p:spTree>
    <p:extLst>
      <p:ext uri="{BB962C8B-B14F-4D97-AF65-F5344CB8AC3E}">
        <p14:creationId xmlns:p14="http://schemas.microsoft.com/office/powerpoint/2010/main" val="221072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Occupancy level (based on official capacity)</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2016: 45.6% de la población privada de la libertad a nivel nacional compartió su celda con más de cinco personas. En Centros Penitenciarios Federales, esta cifra fue de 4.5%; mientras que en Centros Estatales y Municipales fue de 51.1%</a:t>
            </a:r>
          </a:p>
          <a:p>
            <a:endParaRPr lang="es-MX" dirty="0"/>
          </a:p>
        </p:txBody>
      </p:sp>
      <p:sp>
        <p:nvSpPr>
          <p:cNvPr id="4" name="Marcador de número de diapositiva 3"/>
          <p:cNvSpPr>
            <a:spLocks noGrp="1"/>
          </p:cNvSpPr>
          <p:nvPr>
            <p:ph type="sldNum" sz="quarter" idx="10"/>
          </p:nvPr>
        </p:nvSpPr>
        <p:spPr/>
        <p:txBody>
          <a:bodyPr/>
          <a:lstStyle/>
          <a:p>
            <a:fld id="{24F38AFD-452C-49D5-A58A-D3C6C3397E86}" type="slidenum">
              <a:rPr lang="es-MX" smtClean="0"/>
              <a:t>10</a:t>
            </a:fld>
            <a:endParaRPr lang="es-MX"/>
          </a:p>
        </p:txBody>
      </p:sp>
    </p:spTree>
    <p:extLst>
      <p:ext uri="{BB962C8B-B14F-4D97-AF65-F5344CB8AC3E}">
        <p14:creationId xmlns:p14="http://schemas.microsoft.com/office/powerpoint/2010/main" val="31579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so-called “Small trafficking law”, introduced in 2009 as part of President Calderon’s disastrous drug war crackdown, allowed for state governments to prosecute some drug-related offenses previously reserved to federal authorities.</a:t>
            </a:r>
            <a:endParaRPr lang="es-MX"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México has a general crime category called “crimes against health” that includes a broad range of offences relating to drugs (including cultivation, processing, transportation, sale or supply, purchase, possession, or consumption) but makes no recorded distinction</a:t>
            </a:r>
            <a:endParaRPr lang="es-MX"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Ironically, this situation worsened as major legislative changes were adopted that were supposedly designed to decriminalise drug use and small-scale possession for personal use. </a:t>
            </a: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p>
            <a:r>
              <a:rPr lang="en-GB" sz="1200" kern="1200" dirty="0" smtClean="0">
                <a:solidFill>
                  <a:schemeClr val="tx1"/>
                </a:solidFill>
                <a:effectLst/>
                <a:latin typeface="+mn-lt"/>
                <a:ea typeface="+mn-ea"/>
                <a:cs typeface="+mn-cs"/>
              </a:rPr>
              <a:t>The law introduced a threshold system that, instead of facilitating judges to effectively decriminalise use and possession for personal use, ultimately served to allow state-level enforcement authorities to participate in and dramatically increase arrests and incarceration for low-level drug offences. Under the new legal framework, individuals could be arrested and incarcerated by state police and prosecutors when caught in possession of an amount of drugs that exceeded the “maximum dosage for personal use” (5 grams in the case of cannabis) but remained below the threshold for “large scale trafficking” (set at 1000 times the lower personal use threshold).</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effect of such legislative change –whether intentional or not– was to dramatically widen the scope of drug enforcement, increasing the number of harshly punishable offences and leading to a jump in prosecutions and imprisonments at state level -although unevenly distributed between and within states.</a:t>
            </a:r>
            <a:endParaRPr lang="es-MX" sz="1200" kern="1200" dirty="0" smtClean="0">
              <a:solidFill>
                <a:schemeClr val="tx1"/>
              </a:solidFill>
              <a:effectLst/>
              <a:latin typeface="+mn-lt"/>
              <a:ea typeface="+mn-ea"/>
              <a:cs typeface="+mn-cs"/>
            </a:endParaRPr>
          </a:p>
          <a:p>
            <a:endParaRPr lang="es-MX" dirty="0" smtClean="0"/>
          </a:p>
          <a:p>
            <a:r>
              <a:rPr lang="es-MX" dirty="0" smtClean="0"/>
              <a:t>Fuente:</a:t>
            </a:r>
            <a:r>
              <a:rPr lang="es-MX" baseline="0" dirty="0" smtClean="0"/>
              <a:t> UNODC 2016. México: población interna en centros federales</a:t>
            </a:r>
          </a:p>
        </p:txBody>
      </p:sp>
      <p:sp>
        <p:nvSpPr>
          <p:cNvPr id="4" name="Marcador de número de diapositiva 3"/>
          <p:cNvSpPr>
            <a:spLocks noGrp="1"/>
          </p:cNvSpPr>
          <p:nvPr>
            <p:ph type="sldNum" sz="quarter" idx="10"/>
          </p:nvPr>
        </p:nvSpPr>
        <p:spPr/>
        <p:txBody>
          <a:bodyPr/>
          <a:lstStyle/>
          <a:p>
            <a:fld id="{24F38AFD-452C-49D5-A58A-D3C6C3397E86}" type="slidenum">
              <a:rPr lang="es-MX" smtClean="0"/>
              <a:t>11</a:t>
            </a:fld>
            <a:endParaRPr lang="es-MX"/>
          </a:p>
        </p:txBody>
      </p:sp>
    </p:spTree>
    <p:extLst>
      <p:ext uri="{BB962C8B-B14F-4D97-AF65-F5344CB8AC3E}">
        <p14:creationId xmlns:p14="http://schemas.microsoft.com/office/powerpoint/2010/main" val="3028559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Occupancy</a:t>
            </a:r>
            <a:r>
              <a:rPr lang="es-MX" dirty="0" smtClean="0"/>
              <a:t> </a:t>
            </a:r>
            <a:r>
              <a:rPr lang="es-MX" dirty="0" err="1" smtClean="0"/>
              <a:t>level</a:t>
            </a:r>
            <a:endParaRPr lang="es-MX" dirty="0"/>
          </a:p>
        </p:txBody>
      </p:sp>
      <p:sp>
        <p:nvSpPr>
          <p:cNvPr id="3" name="Marcador de contenido 2"/>
          <p:cNvSpPr>
            <a:spLocks noGrp="1"/>
          </p:cNvSpPr>
          <p:nvPr>
            <p:ph idx="1"/>
          </p:nvPr>
        </p:nvSpPr>
        <p:spPr>
          <a:xfrm>
            <a:off x="609600" y="1252470"/>
            <a:ext cx="6013324" cy="1464588"/>
          </a:xfrm>
        </p:spPr>
        <p:txBody>
          <a:bodyPr>
            <a:noAutofit/>
          </a:bodyPr>
          <a:lstStyle/>
          <a:p>
            <a:r>
              <a:rPr lang="en-US" sz="1400" dirty="0" smtClean="0"/>
              <a:t>Occupancy level: </a:t>
            </a:r>
            <a:r>
              <a:rPr lang="es-MX" sz="1400" b="1" dirty="0"/>
              <a:t>94.4</a:t>
            </a:r>
            <a:r>
              <a:rPr lang="es-MX" sz="1400" b="1" dirty="0" smtClean="0"/>
              <a:t>%</a:t>
            </a:r>
          </a:p>
          <a:p>
            <a:r>
              <a:rPr lang="es-MX" sz="1400" dirty="0" smtClean="0"/>
              <a:t>45.6% of </a:t>
            </a:r>
            <a:r>
              <a:rPr lang="es-MX" sz="1400" dirty="0" err="1" smtClean="0"/>
              <a:t>inmates</a:t>
            </a:r>
            <a:r>
              <a:rPr lang="es-MX" sz="1400" dirty="0" smtClean="0"/>
              <a:t> </a:t>
            </a:r>
            <a:r>
              <a:rPr lang="es-MX" sz="1400" dirty="0" err="1"/>
              <a:t>shared</a:t>
            </a:r>
            <a:r>
              <a:rPr lang="es-MX" sz="1400" dirty="0"/>
              <a:t> </a:t>
            </a:r>
            <a:r>
              <a:rPr lang="es-MX" sz="1400" dirty="0" err="1"/>
              <a:t>their</a:t>
            </a:r>
            <a:r>
              <a:rPr lang="es-MX" sz="1400" dirty="0"/>
              <a:t> </a:t>
            </a:r>
            <a:r>
              <a:rPr lang="es-MX" sz="1400" dirty="0" err="1"/>
              <a:t>jail</a:t>
            </a:r>
            <a:r>
              <a:rPr lang="es-MX" sz="1400" dirty="0"/>
              <a:t> </a:t>
            </a:r>
            <a:r>
              <a:rPr lang="es-MX" sz="1400" dirty="0" err="1"/>
              <a:t>cell</a:t>
            </a:r>
            <a:r>
              <a:rPr lang="es-MX" sz="1400" dirty="0"/>
              <a:t> </a:t>
            </a:r>
            <a:r>
              <a:rPr lang="es-MX" sz="1400" dirty="0" err="1"/>
              <a:t>with</a:t>
            </a:r>
            <a:r>
              <a:rPr lang="es-MX" sz="1400" dirty="0"/>
              <a:t> more </a:t>
            </a:r>
            <a:r>
              <a:rPr lang="es-MX" sz="1400" dirty="0" err="1" smtClean="0"/>
              <a:t>than</a:t>
            </a:r>
            <a:r>
              <a:rPr lang="es-MX" sz="1400" dirty="0" smtClean="0"/>
              <a:t> </a:t>
            </a:r>
            <a:r>
              <a:rPr lang="es-MX" sz="1400" dirty="0"/>
              <a:t>5 </a:t>
            </a:r>
            <a:r>
              <a:rPr lang="es-MX" sz="1400" dirty="0" err="1" smtClean="0"/>
              <a:t>people</a:t>
            </a:r>
            <a:r>
              <a:rPr lang="en-US" sz="1400" dirty="0" smtClean="0"/>
              <a:t>:</a:t>
            </a:r>
            <a:endParaRPr lang="en-US" sz="1400" b="1" dirty="0" smtClean="0"/>
          </a:p>
          <a:p>
            <a:r>
              <a:rPr lang="en-US" sz="1400" dirty="0" smtClean="0"/>
              <a:t>Federal prisons:</a:t>
            </a:r>
            <a:r>
              <a:rPr lang="es-MX" sz="1400" dirty="0" smtClean="0"/>
              <a:t> 4.5%</a:t>
            </a:r>
            <a:endParaRPr lang="en-US" sz="1400" dirty="0" smtClean="0"/>
          </a:p>
          <a:p>
            <a:r>
              <a:rPr lang="en-US" sz="1400" dirty="0" smtClean="0"/>
              <a:t>Local </a:t>
            </a:r>
            <a:r>
              <a:rPr lang="en-US" sz="1400" dirty="0"/>
              <a:t>prisons: </a:t>
            </a:r>
            <a:r>
              <a:rPr lang="es-MX" sz="1400" dirty="0" smtClean="0"/>
              <a:t>51.1%. T</a:t>
            </a:r>
            <a:r>
              <a:rPr lang="en-US" sz="1400" dirty="0" smtClean="0"/>
              <a:t>here are up to 30 inmates in areas where only four must live </a:t>
            </a:r>
            <a:r>
              <a:rPr lang="es-MX" sz="1400" dirty="0" smtClean="0"/>
              <a:t>(</a:t>
            </a:r>
            <a:r>
              <a:rPr lang="es-MX" sz="1400" dirty="0"/>
              <a:t>CNDH, 2017)</a:t>
            </a:r>
          </a:p>
          <a:p>
            <a:endParaRPr lang="es-MX" sz="1400" dirty="0"/>
          </a:p>
        </p:txBody>
      </p:sp>
      <p:pic>
        <p:nvPicPr>
          <p:cNvPr id="9" name="Imagen 8"/>
          <p:cNvPicPr>
            <a:picLocks noChangeAspect="1"/>
          </p:cNvPicPr>
          <p:nvPr/>
        </p:nvPicPr>
        <p:blipFill>
          <a:blip r:embed="rId3"/>
          <a:stretch>
            <a:fillRect/>
          </a:stretch>
        </p:blipFill>
        <p:spPr>
          <a:xfrm>
            <a:off x="1018847" y="2592544"/>
            <a:ext cx="4704305" cy="3078165"/>
          </a:xfrm>
          <a:prstGeom prst="rect">
            <a:avLst/>
          </a:prstGeom>
        </p:spPr>
      </p:pic>
      <p:sp>
        <p:nvSpPr>
          <p:cNvPr id="10" name="CuadroTexto 9"/>
          <p:cNvSpPr txBox="1"/>
          <p:nvPr/>
        </p:nvSpPr>
        <p:spPr>
          <a:xfrm>
            <a:off x="9439173" y="5732966"/>
            <a:ext cx="1882600" cy="261610"/>
          </a:xfrm>
          <a:prstGeom prst="rect">
            <a:avLst/>
          </a:prstGeom>
          <a:noFill/>
        </p:spPr>
        <p:txBody>
          <a:bodyPr wrap="square" rtlCol="0">
            <a:spAutoFit/>
          </a:bodyPr>
          <a:lstStyle/>
          <a:p>
            <a:r>
              <a:rPr lang="es-MX" sz="1100" dirty="0" err="1" smtClean="0"/>
              <a:t>Source</a:t>
            </a:r>
            <a:r>
              <a:rPr lang="es-MX" sz="1100" dirty="0" smtClean="0"/>
              <a:t>: INEGI, 2018.</a:t>
            </a:r>
            <a:endParaRPr lang="es-MX" sz="1100" dirty="0"/>
          </a:p>
        </p:txBody>
      </p:sp>
      <p:sp>
        <p:nvSpPr>
          <p:cNvPr id="11" name="CuadroTexto 10"/>
          <p:cNvSpPr txBox="1"/>
          <p:nvPr/>
        </p:nvSpPr>
        <p:spPr>
          <a:xfrm>
            <a:off x="2192833" y="5746911"/>
            <a:ext cx="3765200" cy="276999"/>
          </a:xfrm>
          <a:prstGeom prst="rect">
            <a:avLst/>
          </a:prstGeom>
          <a:noFill/>
        </p:spPr>
        <p:txBody>
          <a:bodyPr wrap="square" rtlCol="0">
            <a:spAutoFit/>
          </a:bodyPr>
          <a:lstStyle/>
          <a:p>
            <a:r>
              <a:rPr lang="es-MX" sz="1200" dirty="0" err="1" smtClean="0"/>
              <a:t>Source</a:t>
            </a:r>
            <a:r>
              <a:rPr lang="es-MX" sz="1200" dirty="0" smtClean="0"/>
              <a:t>: </a:t>
            </a:r>
            <a:r>
              <a:rPr lang="es-MX" sz="1200" dirty="0" err="1" smtClean="0"/>
              <a:t>World</a:t>
            </a:r>
            <a:r>
              <a:rPr lang="es-MX" sz="1200" dirty="0" smtClean="0"/>
              <a:t> </a:t>
            </a:r>
            <a:r>
              <a:rPr lang="es-MX" sz="1200" dirty="0" err="1"/>
              <a:t>Prison</a:t>
            </a:r>
            <a:r>
              <a:rPr lang="es-MX" sz="1200" dirty="0"/>
              <a:t> </a:t>
            </a:r>
            <a:r>
              <a:rPr lang="es-MX" sz="1200" dirty="0" err="1"/>
              <a:t>Brief</a:t>
            </a:r>
            <a:r>
              <a:rPr lang="es-MX" sz="1200" dirty="0"/>
              <a:t>, </a:t>
            </a:r>
            <a:r>
              <a:rPr lang="es-MX" sz="1200" dirty="0" err="1"/>
              <a:t>March</a:t>
            </a:r>
            <a:r>
              <a:rPr lang="es-MX" sz="1200" dirty="0"/>
              <a:t> </a:t>
            </a:r>
            <a:r>
              <a:rPr lang="es-MX" sz="1200" dirty="0" smtClean="0"/>
              <a:t>2018.</a:t>
            </a:r>
            <a:endParaRPr lang="es-MX" sz="1200" dirty="0"/>
          </a:p>
        </p:txBody>
      </p:sp>
      <p:pic>
        <p:nvPicPr>
          <p:cNvPr id="12" name="Imagen 11"/>
          <p:cNvPicPr>
            <a:picLocks noChangeAspect="1"/>
          </p:cNvPicPr>
          <p:nvPr/>
        </p:nvPicPr>
        <p:blipFill rotWithShape="1">
          <a:blip r:embed="rId4"/>
          <a:srcRect t="-1" r="1891" b="23771"/>
          <a:stretch/>
        </p:blipFill>
        <p:spPr>
          <a:xfrm>
            <a:off x="6454350" y="1521654"/>
            <a:ext cx="5296625" cy="4107297"/>
          </a:xfrm>
          <a:prstGeom prst="rect">
            <a:avLst/>
          </a:prstGeom>
        </p:spPr>
      </p:pic>
    </p:spTree>
    <p:extLst>
      <p:ext uri="{BB962C8B-B14F-4D97-AF65-F5344CB8AC3E}">
        <p14:creationId xmlns:p14="http://schemas.microsoft.com/office/powerpoint/2010/main" val="360466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Mexico</a:t>
            </a:r>
            <a:r>
              <a:rPr lang="es-MX" dirty="0" smtClean="0"/>
              <a:t>: ¿</a:t>
            </a:r>
            <a:r>
              <a:rPr lang="es-MX" dirty="0" err="1" smtClean="0"/>
              <a:t>drug</a:t>
            </a:r>
            <a:r>
              <a:rPr lang="es-MX" dirty="0" smtClean="0"/>
              <a:t> use </a:t>
            </a:r>
            <a:r>
              <a:rPr lang="es-MX" dirty="0" err="1" smtClean="0"/>
              <a:t>decriminalization</a:t>
            </a:r>
            <a:r>
              <a:rPr lang="es-MX" dirty="0" smtClean="0"/>
              <a:t>?</a:t>
            </a:r>
            <a:endParaRPr lang="es-MX" dirty="0"/>
          </a:p>
        </p:txBody>
      </p:sp>
      <p:pic>
        <p:nvPicPr>
          <p:cNvPr id="5" name="Imagen 4"/>
          <p:cNvPicPr>
            <a:picLocks noChangeAspect="1"/>
          </p:cNvPicPr>
          <p:nvPr/>
        </p:nvPicPr>
        <p:blipFill rotWithShape="1">
          <a:blip r:embed="rId3"/>
          <a:srcRect b="6945"/>
          <a:stretch/>
        </p:blipFill>
        <p:spPr>
          <a:xfrm>
            <a:off x="6723700" y="1441908"/>
            <a:ext cx="4598658" cy="4476978"/>
          </a:xfrm>
          <a:prstGeom prst="rect">
            <a:avLst/>
          </a:prstGeom>
        </p:spPr>
      </p:pic>
      <p:sp>
        <p:nvSpPr>
          <p:cNvPr id="6" name="Marcador de contenido 5"/>
          <p:cNvSpPr>
            <a:spLocks noGrp="1"/>
          </p:cNvSpPr>
          <p:nvPr>
            <p:ph idx="1"/>
          </p:nvPr>
        </p:nvSpPr>
        <p:spPr>
          <a:xfrm>
            <a:off x="957943" y="1665513"/>
            <a:ext cx="5442857" cy="4027267"/>
          </a:xfrm>
        </p:spPr>
        <p:txBody>
          <a:bodyPr>
            <a:normAutofit fontScale="92500" lnSpcReduction="20000"/>
          </a:bodyPr>
          <a:lstStyle/>
          <a:p>
            <a:r>
              <a:rPr lang="es-MX" sz="2000" dirty="0" err="1" smtClean="0"/>
              <a:t>War</a:t>
            </a:r>
            <a:r>
              <a:rPr lang="es-MX" sz="2000" dirty="0" smtClean="0"/>
              <a:t> </a:t>
            </a:r>
            <a:r>
              <a:rPr lang="es-MX" sz="2000" dirty="0" err="1" smtClean="0"/>
              <a:t>on</a:t>
            </a:r>
            <a:r>
              <a:rPr lang="es-MX" sz="2000" dirty="0" smtClean="0"/>
              <a:t> </a:t>
            </a:r>
            <a:r>
              <a:rPr lang="es-MX" sz="2000" dirty="0" err="1" smtClean="0"/>
              <a:t>Drugs</a:t>
            </a:r>
            <a:r>
              <a:rPr lang="es-MX" sz="2000" dirty="0" smtClean="0"/>
              <a:t> 2006</a:t>
            </a:r>
          </a:p>
          <a:p>
            <a:endParaRPr lang="es-MX" sz="2000" dirty="0" smtClean="0"/>
          </a:p>
          <a:p>
            <a:r>
              <a:rPr lang="es-MX" sz="2000" dirty="0" smtClean="0"/>
              <a:t>“Ley de Narcomenudeo” (2009): </a:t>
            </a:r>
            <a:r>
              <a:rPr lang="es-MX" sz="2000" dirty="0" err="1" smtClean="0"/>
              <a:t>treshold</a:t>
            </a:r>
            <a:r>
              <a:rPr lang="es-MX" sz="2000" dirty="0" smtClean="0"/>
              <a:t> </a:t>
            </a:r>
            <a:r>
              <a:rPr lang="es-MX" sz="2000" dirty="0" err="1" smtClean="0"/>
              <a:t>system</a:t>
            </a:r>
            <a:r>
              <a:rPr lang="es-MX" sz="2000" dirty="0" smtClean="0"/>
              <a:t> </a:t>
            </a:r>
          </a:p>
          <a:p>
            <a:endParaRPr lang="en-GB" sz="2000" dirty="0" smtClean="0"/>
          </a:p>
          <a:p>
            <a:r>
              <a:rPr lang="en-GB" sz="2000" dirty="0" smtClean="0"/>
              <a:t>Individuals </a:t>
            </a:r>
            <a:r>
              <a:rPr lang="en-GB" sz="2000" dirty="0"/>
              <a:t>could be arrested and incarcerated </a:t>
            </a:r>
            <a:r>
              <a:rPr lang="en-GB" sz="2000" dirty="0" smtClean="0"/>
              <a:t>when </a:t>
            </a:r>
            <a:r>
              <a:rPr lang="en-GB" sz="2000" dirty="0"/>
              <a:t>caught in possession of an amount of drugs that exceeded the “maximum dosage for personal use” (5 grams in the case of cannabis) but remained below the threshold for “large scale trafficking”</a:t>
            </a:r>
            <a:endParaRPr lang="es-MX" sz="2000" dirty="0" smtClean="0"/>
          </a:p>
          <a:p>
            <a:endParaRPr lang="es-MX" sz="2000" dirty="0" smtClean="0"/>
          </a:p>
          <a:p>
            <a:r>
              <a:rPr lang="es-MX" sz="2000" dirty="0" smtClean="0"/>
              <a:t>Pre-trial </a:t>
            </a:r>
            <a:r>
              <a:rPr lang="es-MX" sz="2000" dirty="0" err="1" smtClean="0"/>
              <a:t>detention</a:t>
            </a:r>
            <a:r>
              <a:rPr lang="es-MX" sz="2000" dirty="0" smtClean="0"/>
              <a:t> </a:t>
            </a:r>
            <a:r>
              <a:rPr lang="es-MX" sz="2000" dirty="0" err="1" smtClean="0"/>
              <a:t>mandatory</a:t>
            </a:r>
            <a:r>
              <a:rPr lang="es-MX" sz="2000" dirty="0" smtClean="0"/>
              <a:t> </a:t>
            </a:r>
            <a:r>
              <a:rPr lang="es-MX" sz="2000" dirty="0" err="1" smtClean="0"/>
              <a:t>for</a:t>
            </a:r>
            <a:r>
              <a:rPr lang="es-MX" sz="2000" dirty="0" smtClean="0"/>
              <a:t> </a:t>
            </a:r>
            <a:r>
              <a:rPr lang="es-MX" sz="2000" dirty="0" err="1" smtClean="0"/>
              <a:t>drug-related</a:t>
            </a:r>
            <a:r>
              <a:rPr lang="es-MX" sz="2000" dirty="0" smtClean="0"/>
              <a:t> </a:t>
            </a:r>
            <a:r>
              <a:rPr lang="es-MX" sz="2000" dirty="0" err="1" smtClean="0"/>
              <a:t>crimes</a:t>
            </a:r>
            <a:r>
              <a:rPr lang="es-MX" sz="2000" dirty="0" smtClean="0"/>
              <a:t> (“</a:t>
            </a:r>
            <a:r>
              <a:rPr lang="es-MX" sz="2000" dirty="0" err="1" smtClean="0"/>
              <a:t>crimes</a:t>
            </a:r>
            <a:r>
              <a:rPr lang="es-MX" sz="2000" dirty="0" smtClean="0"/>
              <a:t> </a:t>
            </a:r>
            <a:r>
              <a:rPr lang="es-MX" sz="2000" dirty="0" err="1" smtClean="0"/>
              <a:t>against</a:t>
            </a:r>
            <a:r>
              <a:rPr lang="es-MX" sz="2000" dirty="0" smtClean="0"/>
              <a:t> </a:t>
            </a:r>
            <a:r>
              <a:rPr lang="es-MX" sz="2000" dirty="0" err="1" smtClean="0"/>
              <a:t>health</a:t>
            </a:r>
            <a:r>
              <a:rPr lang="es-MX" sz="2000" dirty="0" smtClean="0"/>
              <a:t>”)</a:t>
            </a:r>
            <a:endParaRPr lang="es-MX" sz="2000" dirty="0"/>
          </a:p>
        </p:txBody>
      </p:sp>
      <p:sp>
        <p:nvSpPr>
          <p:cNvPr id="10" name="Flecha abajo 9"/>
          <p:cNvSpPr/>
          <p:nvPr/>
        </p:nvSpPr>
        <p:spPr>
          <a:xfrm rot="10800000" flipH="1">
            <a:off x="9584867" y="4955500"/>
            <a:ext cx="359230" cy="4354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1" name="Elipse 10"/>
          <p:cNvSpPr/>
          <p:nvPr/>
        </p:nvSpPr>
        <p:spPr>
          <a:xfrm>
            <a:off x="9584866" y="3431497"/>
            <a:ext cx="359231" cy="39188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9610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Who</a:t>
            </a:r>
            <a:r>
              <a:rPr lang="es-MX" dirty="0" smtClean="0"/>
              <a:t> are </a:t>
            </a:r>
            <a:r>
              <a:rPr lang="es-MX" dirty="0" err="1" smtClean="0"/>
              <a:t>they</a:t>
            </a:r>
            <a:r>
              <a:rPr lang="es-MX" dirty="0" smtClean="0"/>
              <a:t>?</a:t>
            </a:r>
            <a:endParaRPr lang="es-MX" dirty="0"/>
          </a:p>
        </p:txBody>
      </p:sp>
      <p:pic>
        <p:nvPicPr>
          <p:cNvPr id="4" name="image11.png"/>
          <p:cNvPicPr>
            <a:picLocks noGrp="1"/>
          </p:cNvPicPr>
          <p:nvPr>
            <p:ph idx="1"/>
          </p:nvPr>
        </p:nvPicPr>
        <p:blipFill rotWithShape="1">
          <a:blip r:embed="rId3">
            <a:extLst/>
          </a:blip>
          <a:srcRect l="12868" t="541" r="17069" b="10560"/>
          <a:stretch/>
        </p:blipFill>
        <p:spPr>
          <a:xfrm>
            <a:off x="1101787" y="1706671"/>
            <a:ext cx="2739203" cy="3697970"/>
          </a:xfrm>
          <a:prstGeom prst="rect">
            <a:avLst/>
          </a:prstGeom>
          <a:ln w="12700">
            <a:miter lim="400000"/>
          </a:ln>
        </p:spPr>
      </p:pic>
      <p:sp>
        <p:nvSpPr>
          <p:cNvPr id="5" name="Shape 192"/>
          <p:cNvSpPr/>
          <p:nvPr/>
        </p:nvSpPr>
        <p:spPr>
          <a:xfrm>
            <a:off x="8268066" y="5806624"/>
            <a:ext cx="4849219" cy="2777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1500">
                <a:solidFill>
                  <a:srgbClr val="9A403E"/>
                </a:solidFill>
                <a:latin typeface="Helvetica Neue"/>
                <a:ea typeface="Helvetica Neue"/>
                <a:cs typeface="Helvetica Neue"/>
                <a:sym typeface="Helvetica Neue"/>
              </a:defRPr>
            </a:lvl1pPr>
          </a:lstStyle>
          <a:p>
            <a:pPr lvl="0" algn="just">
              <a:defRPr sz="1800">
                <a:solidFill>
                  <a:srgbClr val="000000"/>
                </a:solidFill>
              </a:defRPr>
            </a:pPr>
            <a:r>
              <a:rPr lang="es-ES" sz="1000" dirty="0" err="1" smtClean="0">
                <a:solidFill>
                  <a:schemeClr val="tx1"/>
                </a:solidFill>
                <a:latin typeface="+mn-lt"/>
              </a:rPr>
              <a:t>Source</a:t>
            </a:r>
            <a:r>
              <a:rPr lang="es-ES" sz="1000" dirty="0" smtClean="0">
                <a:solidFill>
                  <a:schemeClr val="tx1"/>
                </a:solidFill>
                <a:latin typeface="+mn-lt"/>
              </a:rPr>
              <a:t>: </a:t>
            </a:r>
            <a:r>
              <a:rPr lang="es-ES" sz="1000" dirty="0">
                <a:solidFill>
                  <a:schemeClr val="tx1"/>
                </a:solidFill>
                <a:latin typeface="+mn-lt"/>
              </a:rPr>
              <a:t>1</a:t>
            </a:r>
            <a:r>
              <a:rPr lang="es-ES" sz="1000" dirty="0" smtClean="0">
                <a:solidFill>
                  <a:schemeClr val="tx1"/>
                </a:solidFill>
                <a:latin typeface="+mn-lt"/>
              </a:rPr>
              <a:t>a encuesta en Centros Penitenciarios Federales </a:t>
            </a:r>
            <a:r>
              <a:rPr sz="1000" dirty="0" smtClean="0">
                <a:solidFill>
                  <a:schemeClr val="tx1"/>
                </a:solidFill>
                <a:latin typeface="+mn-lt"/>
              </a:rPr>
              <a:t>(CIDE </a:t>
            </a:r>
            <a:r>
              <a:rPr sz="1000" dirty="0">
                <a:solidFill>
                  <a:schemeClr val="tx1"/>
                </a:solidFill>
                <a:latin typeface="+mn-lt"/>
              </a:rPr>
              <a:t>2012</a:t>
            </a:r>
            <a:r>
              <a:rPr sz="1000" dirty="0" smtClean="0">
                <a:solidFill>
                  <a:schemeClr val="tx1"/>
                </a:solidFill>
                <a:latin typeface="+mn-lt"/>
              </a:rPr>
              <a:t>)</a:t>
            </a:r>
            <a:endParaRPr sz="1000" dirty="0">
              <a:solidFill>
                <a:schemeClr val="tx1"/>
              </a:solidFill>
              <a:latin typeface="+mn-lt"/>
            </a:endParaRPr>
          </a:p>
        </p:txBody>
      </p:sp>
      <p:sp>
        <p:nvSpPr>
          <p:cNvPr id="6" name="CuadroTexto 5"/>
          <p:cNvSpPr txBox="1"/>
          <p:nvPr/>
        </p:nvSpPr>
        <p:spPr>
          <a:xfrm>
            <a:off x="1328054" y="4686963"/>
            <a:ext cx="1480458" cy="830997"/>
          </a:xfrm>
          <a:prstGeom prst="rect">
            <a:avLst/>
          </a:prstGeom>
          <a:solidFill>
            <a:schemeClr val="bg1"/>
          </a:solidFill>
        </p:spPr>
        <p:txBody>
          <a:bodyPr wrap="square" rtlCol="0">
            <a:spAutoFit/>
          </a:bodyPr>
          <a:lstStyle/>
          <a:p>
            <a:r>
              <a:rPr lang="es-MX" sz="1200" dirty="0" err="1" smtClean="0"/>
              <a:t>Transportation</a:t>
            </a:r>
            <a:endParaRPr lang="es-MX" sz="1200" dirty="0" smtClean="0"/>
          </a:p>
          <a:p>
            <a:r>
              <a:rPr lang="es-MX" sz="1200" dirty="0" err="1" smtClean="0"/>
              <a:t>Retail</a:t>
            </a:r>
            <a:r>
              <a:rPr lang="es-MX" sz="1200" dirty="0" smtClean="0"/>
              <a:t> sale</a:t>
            </a:r>
          </a:p>
          <a:p>
            <a:r>
              <a:rPr lang="es-MX" sz="1200" dirty="0" err="1" smtClean="0"/>
              <a:t>Wholesale</a:t>
            </a:r>
            <a:r>
              <a:rPr lang="es-MX" sz="1200" dirty="0" smtClean="0"/>
              <a:t> sales</a:t>
            </a:r>
          </a:p>
          <a:p>
            <a:r>
              <a:rPr lang="es-MX" sz="1200" dirty="0" err="1" smtClean="0"/>
              <a:t>Other</a:t>
            </a:r>
            <a:endParaRPr lang="es-MX" sz="1200" dirty="0" smtClean="0"/>
          </a:p>
        </p:txBody>
      </p:sp>
      <p:sp>
        <p:nvSpPr>
          <p:cNvPr id="7" name="CuadroTexto 6"/>
          <p:cNvSpPr txBox="1"/>
          <p:nvPr/>
        </p:nvSpPr>
        <p:spPr>
          <a:xfrm>
            <a:off x="3169576" y="4722637"/>
            <a:ext cx="1480458" cy="646331"/>
          </a:xfrm>
          <a:prstGeom prst="rect">
            <a:avLst/>
          </a:prstGeom>
          <a:solidFill>
            <a:schemeClr val="bg1"/>
          </a:solidFill>
        </p:spPr>
        <p:txBody>
          <a:bodyPr wrap="square" rtlCol="0">
            <a:spAutoFit/>
          </a:bodyPr>
          <a:lstStyle/>
          <a:p>
            <a:r>
              <a:rPr lang="es-MX" sz="1200" dirty="0" err="1" smtClean="0"/>
              <a:t>Posession</a:t>
            </a:r>
            <a:endParaRPr lang="es-MX" sz="1200" dirty="0" smtClean="0"/>
          </a:p>
          <a:p>
            <a:r>
              <a:rPr lang="es-MX" sz="1200" dirty="0" err="1" smtClean="0"/>
              <a:t>Trafficking</a:t>
            </a:r>
            <a:endParaRPr lang="es-MX" sz="1200" dirty="0" smtClean="0"/>
          </a:p>
          <a:p>
            <a:r>
              <a:rPr lang="es-MX" sz="1200" dirty="0" err="1" smtClean="0"/>
              <a:t>Consumption</a:t>
            </a:r>
            <a:endParaRPr lang="es-MX" sz="1200" dirty="0" smtClean="0"/>
          </a:p>
        </p:txBody>
      </p:sp>
      <p:sp>
        <p:nvSpPr>
          <p:cNvPr id="8" name="CuadroTexto 7"/>
          <p:cNvSpPr txBox="1"/>
          <p:nvPr/>
        </p:nvSpPr>
        <p:spPr>
          <a:xfrm>
            <a:off x="1101787" y="1546566"/>
            <a:ext cx="3097321" cy="584775"/>
          </a:xfrm>
          <a:prstGeom prst="rect">
            <a:avLst/>
          </a:prstGeom>
          <a:solidFill>
            <a:schemeClr val="bg1"/>
          </a:solidFill>
        </p:spPr>
        <p:txBody>
          <a:bodyPr wrap="square" rtlCol="0">
            <a:spAutoFit/>
          </a:bodyPr>
          <a:lstStyle/>
          <a:p>
            <a:r>
              <a:rPr lang="es-MX" sz="1600" b="1" dirty="0" err="1" smtClean="0"/>
              <a:t>Inmates</a:t>
            </a:r>
            <a:r>
              <a:rPr lang="es-MX" sz="1600" b="1" dirty="0" smtClean="0"/>
              <a:t> at Federal </a:t>
            </a:r>
            <a:r>
              <a:rPr lang="es-MX" sz="1600" b="1" dirty="0" err="1" smtClean="0"/>
              <a:t>level</a:t>
            </a:r>
            <a:r>
              <a:rPr lang="es-MX" sz="1600" b="1" dirty="0" smtClean="0"/>
              <a:t> </a:t>
            </a:r>
            <a:r>
              <a:rPr lang="es-MX" sz="1600" b="1" dirty="0" err="1" smtClean="0"/>
              <a:t>by</a:t>
            </a:r>
            <a:r>
              <a:rPr lang="es-MX" sz="1600" b="1" dirty="0" smtClean="0"/>
              <a:t> </a:t>
            </a:r>
            <a:r>
              <a:rPr lang="es-MX" sz="1600" b="1" dirty="0" err="1" smtClean="0"/>
              <a:t>crime</a:t>
            </a:r>
            <a:r>
              <a:rPr lang="es-MX" sz="1600" b="1" dirty="0" smtClean="0"/>
              <a:t> (</a:t>
            </a:r>
            <a:r>
              <a:rPr lang="es-MX" sz="1600" b="1" dirty="0" err="1" smtClean="0"/>
              <a:t>crimes</a:t>
            </a:r>
            <a:r>
              <a:rPr lang="es-MX" sz="1600" b="1" dirty="0" smtClean="0"/>
              <a:t> </a:t>
            </a:r>
            <a:r>
              <a:rPr lang="es-MX" sz="1600" b="1" dirty="0" err="1" smtClean="0"/>
              <a:t>against</a:t>
            </a:r>
            <a:r>
              <a:rPr lang="es-MX" sz="1600" b="1" dirty="0" smtClean="0"/>
              <a:t> </a:t>
            </a:r>
            <a:r>
              <a:rPr lang="es-MX" sz="1600" b="1" dirty="0" err="1" smtClean="0"/>
              <a:t>health</a:t>
            </a:r>
            <a:r>
              <a:rPr lang="es-MX" sz="1600" b="1" dirty="0" smtClean="0"/>
              <a:t>) (2012)</a:t>
            </a:r>
          </a:p>
        </p:txBody>
      </p:sp>
      <p:pic>
        <p:nvPicPr>
          <p:cNvPr id="9" name="image13.png"/>
          <p:cNvPicPr/>
          <p:nvPr/>
        </p:nvPicPr>
        <p:blipFill rotWithShape="1">
          <a:blip r:embed="rId4">
            <a:extLst/>
          </a:blip>
          <a:srcRect l="5431" t="7059" r="6103" b="9976"/>
          <a:stretch/>
        </p:blipFill>
        <p:spPr>
          <a:xfrm>
            <a:off x="8200101" y="2558947"/>
            <a:ext cx="3760346" cy="2674056"/>
          </a:xfrm>
          <a:prstGeom prst="rect">
            <a:avLst/>
          </a:prstGeom>
          <a:ln w="12700">
            <a:miter lim="400000"/>
          </a:ln>
        </p:spPr>
      </p:pic>
      <p:sp>
        <p:nvSpPr>
          <p:cNvPr id="10" name="CuadroTexto 9"/>
          <p:cNvSpPr txBox="1"/>
          <p:nvPr/>
        </p:nvSpPr>
        <p:spPr>
          <a:xfrm>
            <a:off x="8431352" y="1471500"/>
            <a:ext cx="3304877" cy="584775"/>
          </a:xfrm>
          <a:prstGeom prst="rect">
            <a:avLst/>
          </a:prstGeom>
          <a:solidFill>
            <a:schemeClr val="bg1"/>
          </a:solidFill>
        </p:spPr>
        <p:txBody>
          <a:bodyPr wrap="square" rtlCol="0">
            <a:spAutoFit/>
          </a:bodyPr>
          <a:lstStyle/>
          <a:p>
            <a:r>
              <a:rPr lang="es-MX" sz="1600" b="1" dirty="0" err="1" smtClean="0"/>
              <a:t>Inmates</a:t>
            </a:r>
            <a:r>
              <a:rPr lang="es-MX" sz="1600" b="1" dirty="0" smtClean="0"/>
              <a:t> at Federal </a:t>
            </a:r>
            <a:r>
              <a:rPr lang="es-MX" sz="1600" b="1" dirty="0" err="1" smtClean="0"/>
              <a:t>level</a:t>
            </a:r>
            <a:r>
              <a:rPr lang="es-MX" sz="1600" b="1" dirty="0" smtClean="0"/>
              <a:t> </a:t>
            </a:r>
            <a:r>
              <a:rPr lang="es-MX" sz="1600" b="1" dirty="0" err="1" smtClean="0"/>
              <a:t>by</a:t>
            </a:r>
            <a:r>
              <a:rPr lang="es-MX" sz="1600" b="1" dirty="0" smtClean="0"/>
              <a:t> </a:t>
            </a:r>
            <a:r>
              <a:rPr lang="es-MX" sz="1600" b="1" dirty="0" err="1" smtClean="0"/>
              <a:t>monetary</a:t>
            </a:r>
            <a:r>
              <a:rPr lang="es-MX" sz="1600" b="1" dirty="0" smtClean="0"/>
              <a:t> </a:t>
            </a:r>
            <a:r>
              <a:rPr lang="es-MX" sz="1600" b="1" dirty="0" err="1" smtClean="0"/>
              <a:t>value</a:t>
            </a:r>
            <a:r>
              <a:rPr lang="es-MX" sz="1600" b="1" dirty="0" smtClean="0"/>
              <a:t> of  (</a:t>
            </a:r>
            <a:r>
              <a:rPr lang="es-MX" sz="1600" b="1" dirty="0" err="1" smtClean="0"/>
              <a:t>Mexican</a:t>
            </a:r>
            <a:r>
              <a:rPr lang="es-MX" sz="1600" b="1" dirty="0" smtClean="0"/>
              <a:t> pesos) (2012)</a:t>
            </a:r>
          </a:p>
        </p:txBody>
      </p:sp>
      <p:pic>
        <p:nvPicPr>
          <p:cNvPr id="11" name="image12.png"/>
          <p:cNvPicPr/>
          <p:nvPr/>
        </p:nvPicPr>
        <p:blipFill rotWithShape="1">
          <a:blip r:embed="rId5">
            <a:extLst/>
          </a:blip>
          <a:srcRect t="8539" r="2400" b="13131"/>
          <a:stretch/>
        </p:blipFill>
        <p:spPr>
          <a:xfrm>
            <a:off x="4878868" y="2560639"/>
            <a:ext cx="2884333" cy="2674056"/>
          </a:xfrm>
          <a:prstGeom prst="rect">
            <a:avLst/>
          </a:prstGeom>
          <a:ln w="12700">
            <a:miter lim="400000"/>
          </a:ln>
        </p:spPr>
      </p:pic>
      <p:sp>
        <p:nvSpPr>
          <p:cNvPr id="14" name="CuadroTexto 13"/>
          <p:cNvSpPr txBox="1"/>
          <p:nvPr/>
        </p:nvSpPr>
        <p:spPr>
          <a:xfrm>
            <a:off x="4817294" y="1533419"/>
            <a:ext cx="3304877" cy="584775"/>
          </a:xfrm>
          <a:prstGeom prst="rect">
            <a:avLst/>
          </a:prstGeom>
          <a:solidFill>
            <a:schemeClr val="bg1"/>
          </a:solidFill>
        </p:spPr>
        <p:txBody>
          <a:bodyPr wrap="square" rtlCol="0">
            <a:spAutoFit/>
          </a:bodyPr>
          <a:lstStyle/>
          <a:p>
            <a:r>
              <a:rPr lang="es-MX" sz="1600" b="1" dirty="0" err="1" smtClean="0"/>
              <a:t>Inmates</a:t>
            </a:r>
            <a:r>
              <a:rPr lang="es-MX" sz="1600" b="1" dirty="0" smtClean="0"/>
              <a:t> at Federal </a:t>
            </a:r>
            <a:r>
              <a:rPr lang="es-MX" sz="1600" b="1" dirty="0" err="1" smtClean="0"/>
              <a:t>level</a:t>
            </a:r>
            <a:r>
              <a:rPr lang="es-MX" sz="1600" b="1" dirty="0" smtClean="0"/>
              <a:t> </a:t>
            </a:r>
            <a:r>
              <a:rPr lang="es-MX" sz="1600" b="1" dirty="0" err="1" smtClean="0"/>
              <a:t>by</a:t>
            </a:r>
            <a:r>
              <a:rPr lang="es-MX" sz="1600" b="1" dirty="0" smtClean="0"/>
              <a:t> </a:t>
            </a:r>
            <a:r>
              <a:rPr lang="es-MX" sz="1600" b="1" dirty="0" err="1" smtClean="0"/>
              <a:t>drugs</a:t>
            </a:r>
            <a:r>
              <a:rPr lang="es-MX" sz="1600" b="1" dirty="0" smtClean="0"/>
              <a:t> (</a:t>
            </a:r>
            <a:r>
              <a:rPr lang="es-MX" sz="1600" b="1" dirty="0" err="1" smtClean="0"/>
              <a:t>Mexican</a:t>
            </a:r>
            <a:r>
              <a:rPr lang="es-MX" sz="1600" b="1" dirty="0" smtClean="0"/>
              <a:t> pesos) (2012)</a:t>
            </a:r>
          </a:p>
        </p:txBody>
      </p:sp>
      <p:sp>
        <p:nvSpPr>
          <p:cNvPr id="15" name="Rectángulo 14"/>
          <p:cNvSpPr/>
          <p:nvPr/>
        </p:nvSpPr>
        <p:spPr>
          <a:xfrm>
            <a:off x="859971" y="1417639"/>
            <a:ext cx="3550814" cy="42647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6" name="Rectángulo 15"/>
          <p:cNvSpPr/>
          <p:nvPr/>
        </p:nvSpPr>
        <p:spPr>
          <a:xfrm>
            <a:off x="4560172" y="1417639"/>
            <a:ext cx="3550814" cy="42647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7" name="Rectángulo 16"/>
          <p:cNvSpPr/>
          <p:nvPr/>
        </p:nvSpPr>
        <p:spPr>
          <a:xfrm>
            <a:off x="8304867" y="1384415"/>
            <a:ext cx="3550814" cy="42647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892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33031"/>
            <a:ext cx="10972800" cy="884140"/>
          </a:xfrm>
        </p:spPr>
        <p:txBody>
          <a:bodyPr>
            <a:normAutofit fontScale="90000"/>
          </a:bodyPr>
          <a:lstStyle/>
          <a:p>
            <a:r>
              <a:rPr lang="es-MX" dirty="0" smtClean="0"/>
              <a:t>Pre-trial </a:t>
            </a:r>
            <a:r>
              <a:rPr lang="es-MX" dirty="0" err="1" smtClean="0"/>
              <a:t>detention</a:t>
            </a:r>
            <a:r>
              <a:rPr lang="es-MX" dirty="0" smtClean="0"/>
              <a:t> in </a:t>
            </a:r>
            <a:r>
              <a:rPr lang="es-MX" dirty="0" err="1" smtClean="0"/>
              <a:t>Mexico</a:t>
            </a:r>
            <a:r>
              <a:rPr lang="en-US" dirty="0" smtClean="0"/>
              <a:t/>
            </a:r>
            <a:br>
              <a:rPr lang="en-US" dirty="0" smtClean="0"/>
            </a:br>
            <a:endParaRPr lang="es-MX" dirty="0"/>
          </a:p>
        </p:txBody>
      </p:sp>
      <p:pic>
        <p:nvPicPr>
          <p:cNvPr id="5" name="Imagen 4"/>
          <p:cNvPicPr>
            <a:picLocks noChangeAspect="1"/>
          </p:cNvPicPr>
          <p:nvPr/>
        </p:nvPicPr>
        <p:blipFill rotWithShape="1">
          <a:blip r:embed="rId3"/>
          <a:srcRect l="5947" t="29001" r="8344"/>
          <a:stretch/>
        </p:blipFill>
        <p:spPr>
          <a:xfrm>
            <a:off x="6186715" y="2276201"/>
            <a:ext cx="5823857" cy="3690727"/>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841469465"/>
              </p:ext>
            </p:extLst>
          </p:nvPr>
        </p:nvGraphicFramePr>
        <p:xfrm>
          <a:off x="395513" y="1989047"/>
          <a:ext cx="5958116" cy="2339341"/>
        </p:xfrm>
        <a:graphic>
          <a:graphicData uri="http://schemas.openxmlformats.org/drawingml/2006/table">
            <a:tbl>
              <a:tblPr firstRow="1" bandRow="1">
                <a:tableStyleId>{5C22544A-7EE6-4342-B048-85BDC9FD1C3A}</a:tableStyleId>
              </a:tblPr>
              <a:tblGrid>
                <a:gridCol w="1489529">
                  <a:extLst>
                    <a:ext uri="{9D8B030D-6E8A-4147-A177-3AD203B41FA5}">
                      <a16:colId xmlns:a16="http://schemas.microsoft.com/office/drawing/2014/main" val="1760724834"/>
                    </a:ext>
                  </a:extLst>
                </a:gridCol>
                <a:gridCol w="1489529">
                  <a:extLst>
                    <a:ext uri="{9D8B030D-6E8A-4147-A177-3AD203B41FA5}">
                      <a16:colId xmlns:a16="http://schemas.microsoft.com/office/drawing/2014/main" val="2583014303"/>
                    </a:ext>
                  </a:extLst>
                </a:gridCol>
                <a:gridCol w="1489529">
                  <a:extLst>
                    <a:ext uri="{9D8B030D-6E8A-4147-A177-3AD203B41FA5}">
                      <a16:colId xmlns:a16="http://schemas.microsoft.com/office/drawing/2014/main" val="2655153724"/>
                    </a:ext>
                  </a:extLst>
                </a:gridCol>
                <a:gridCol w="1489529">
                  <a:extLst>
                    <a:ext uri="{9D8B030D-6E8A-4147-A177-3AD203B41FA5}">
                      <a16:colId xmlns:a16="http://schemas.microsoft.com/office/drawing/2014/main" val="3517275967"/>
                    </a:ext>
                  </a:extLst>
                </a:gridCol>
              </a:tblGrid>
              <a:tr h="815341">
                <a:tc>
                  <a:txBody>
                    <a:bodyPr/>
                    <a:lstStyle/>
                    <a:p>
                      <a:r>
                        <a:rPr lang="es-MX" sz="1400" dirty="0" err="1" smtClean="0"/>
                        <a:t>Year</a:t>
                      </a:r>
                      <a:endParaRPr lang="es-MX" sz="1400" dirty="0"/>
                    </a:p>
                  </a:txBody>
                  <a:tcPr/>
                </a:tc>
                <a:tc>
                  <a:txBody>
                    <a:bodyPr/>
                    <a:lstStyle/>
                    <a:p>
                      <a:r>
                        <a:rPr lang="es-MX" sz="1400" dirty="0" err="1" smtClean="0"/>
                        <a:t>Number</a:t>
                      </a:r>
                      <a:r>
                        <a:rPr lang="es-MX" sz="1400" baseline="0" dirty="0" smtClean="0"/>
                        <a:t> in pre-trial </a:t>
                      </a:r>
                      <a:r>
                        <a:rPr lang="es-MX" sz="1400" baseline="0" dirty="0" err="1" smtClean="0"/>
                        <a:t>imprisonment</a:t>
                      </a:r>
                      <a:endParaRPr lang="es-MX" sz="1400" dirty="0"/>
                    </a:p>
                  </a:txBody>
                  <a:tcPr/>
                </a:tc>
                <a:tc>
                  <a:txBody>
                    <a:bodyPr/>
                    <a:lstStyle/>
                    <a:p>
                      <a:r>
                        <a:rPr lang="es-MX" sz="1400" dirty="0" err="1" smtClean="0"/>
                        <a:t>Percentage</a:t>
                      </a:r>
                      <a:r>
                        <a:rPr lang="es-MX" sz="1400" dirty="0" smtClean="0"/>
                        <a:t> of total </a:t>
                      </a:r>
                      <a:r>
                        <a:rPr lang="es-MX" sz="1400" dirty="0" err="1" smtClean="0"/>
                        <a:t>prison</a:t>
                      </a:r>
                      <a:r>
                        <a:rPr lang="es-MX" sz="1400" dirty="0" smtClean="0"/>
                        <a:t> </a:t>
                      </a:r>
                      <a:r>
                        <a:rPr lang="es-MX" sz="1400" dirty="0" err="1" smtClean="0"/>
                        <a:t>population</a:t>
                      </a:r>
                      <a:endParaRPr lang="es-MX" sz="1400" dirty="0"/>
                    </a:p>
                  </a:txBody>
                  <a:tcPr/>
                </a:tc>
                <a:tc>
                  <a:txBody>
                    <a:bodyPr/>
                    <a:lstStyle/>
                    <a:p>
                      <a:r>
                        <a:rPr lang="es-MX" sz="1400" dirty="0" smtClean="0"/>
                        <a:t>Pre-trial </a:t>
                      </a:r>
                      <a:r>
                        <a:rPr lang="es-MX" sz="1400" dirty="0" err="1" smtClean="0"/>
                        <a:t>population</a:t>
                      </a:r>
                      <a:r>
                        <a:rPr lang="es-MX" sz="1400" dirty="0" smtClean="0"/>
                        <a:t> </a:t>
                      </a:r>
                      <a:r>
                        <a:rPr lang="es-MX" sz="1400" dirty="0" err="1" smtClean="0"/>
                        <a:t>rate</a:t>
                      </a:r>
                      <a:endParaRPr lang="es-MX" sz="1400" dirty="0"/>
                    </a:p>
                  </a:txBody>
                  <a:tcPr/>
                </a:tc>
                <a:extLst>
                  <a:ext uri="{0D108BD9-81ED-4DB2-BD59-A6C34878D82A}">
                    <a16:rowId xmlns:a16="http://schemas.microsoft.com/office/drawing/2014/main" val="3379986391"/>
                  </a:ext>
                </a:extLst>
              </a:tr>
              <a:tr h="292079">
                <a:tc>
                  <a:txBody>
                    <a:bodyPr/>
                    <a:lstStyle/>
                    <a:p>
                      <a:r>
                        <a:rPr lang="es-MX" sz="1400" dirty="0" smtClean="0"/>
                        <a:t>2000</a:t>
                      </a:r>
                      <a:endParaRPr lang="es-MX" sz="1400" dirty="0"/>
                    </a:p>
                  </a:txBody>
                  <a:tcPr/>
                </a:tc>
                <a:tc>
                  <a:txBody>
                    <a:bodyPr/>
                    <a:lstStyle/>
                    <a:p>
                      <a:r>
                        <a:rPr lang="es-MX" sz="1400" dirty="0" smtClean="0"/>
                        <a:t>63,724</a:t>
                      </a:r>
                      <a:endParaRPr lang="es-MX" sz="1400" dirty="0"/>
                    </a:p>
                  </a:txBody>
                  <a:tcPr/>
                </a:tc>
                <a:tc>
                  <a:txBody>
                    <a:bodyPr/>
                    <a:lstStyle/>
                    <a:p>
                      <a:r>
                        <a:rPr lang="es-MX" sz="1400" dirty="0" smtClean="0"/>
                        <a:t>41.2%</a:t>
                      </a:r>
                      <a:endParaRPr lang="es-MX" sz="1400" dirty="0"/>
                    </a:p>
                  </a:txBody>
                  <a:tcPr/>
                </a:tc>
                <a:tc>
                  <a:txBody>
                    <a:bodyPr/>
                    <a:lstStyle/>
                    <a:p>
                      <a:r>
                        <a:rPr lang="es-MX" sz="1400" dirty="0" smtClean="0"/>
                        <a:t>64</a:t>
                      </a:r>
                      <a:endParaRPr lang="es-MX" sz="1400" dirty="0"/>
                    </a:p>
                  </a:txBody>
                  <a:tcPr/>
                </a:tc>
                <a:extLst>
                  <a:ext uri="{0D108BD9-81ED-4DB2-BD59-A6C34878D82A}">
                    <a16:rowId xmlns:a16="http://schemas.microsoft.com/office/drawing/2014/main" val="746762334"/>
                  </a:ext>
                </a:extLst>
              </a:tr>
              <a:tr h="292079">
                <a:tc>
                  <a:txBody>
                    <a:bodyPr/>
                    <a:lstStyle/>
                    <a:p>
                      <a:r>
                        <a:rPr lang="es-MX" sz="1400" dirty="0" smtClean="0"/>
                        <a:t>2005</a:t>
                      </a:r>
                      <a:endParaRPr lang="es-MX" sz="1400" dirty="0"/>
                    </a:p>
                  </a:txBody>
                  <a:tcPr/>
                </a:tc>
                <a:tc>
                  <a:txBody>
                    <a:bodyPr/>
                    <a:lstStyle/>
                    <a:p>
                      <a:r>
                        <a:rPr lang="es-MX" sz="1400" dirty="0" smtClean="0"/>
                        <a:t>87,844</a:t>
                      </a:r>
                      <a:endParaRPr lang="es-MX" sz="1400" dirty="0"/>
                    </a:p>
                  </a:txBody>
                  <a:tcPr/>
                </a:tc>
                <a:tc>
                  <a:txBody>
                    <a:bodyPr/>
                    <a:lstStyle/>
                    <a:p>
                      <a:r>
                        <a:rPr lang="es-MX" sz="1400" dirty="0" smtClean="0"/>
                        <a:t>42.7%</a:t>
                      </a:r>
                      <a:endParaRPr lang="es-MX" sz="1400" dirty="0"/>
                    </a:p>
                  </a:txBody>
                  <a:tcPr/>
                </a:tc>
                <a:tc>
                  <a:txBody>
                    <a:bodyPr/>
                    <a:lstStyle/>
                    <a:p>
                      <a:r>
                        <a:rPr lang="es-MX" sz="1400" dirty="0" smtClean="0"/>
                        <a:t>83</a:t>
                      </a:r>
                      <a:endParaRPr lang="es-MX" sz="1400" dirty="0"/>
                    </a:p>
                  </a:txBody>
                  <a:tcPr/>
                </a:tc>
                <a:extLst>
                  <a:ext uri="{0D108BD9-81ED-4DB2-BD59-A6C34878D82A}">
                    <a16:rowId xmlns:a16="http://schemas.microsoft.com/office/drawing/2014/main" val="211095893"/>
                  </a:ext>
                </a:extLst>
              </a:tr>
              <a:tr h="292079">
                <a:tc>
                  <a:txBody>
                    <a:bodyPr/>
                    <a:lstStyle/>
                    <a:p>
                      <a:r>
                        <a:rPr lang="es-MX" sz="1400" dirty="0" smtClean="0"/>
                        <a:t>2010</a:t>
                      </a:r>
                      <a:endParaRPr lang="es-MX" sz="1400" dirty="0"/>
                    </a:p>
                  </a:txBody>
                  <a:tcPr/>
                </a:tc>
                <a:tc>
                  <a:txBody>
                    <a:bodyPr/>
                    <a:lstStyle/>
                    <a:p>
                      <a:r>
                        <a:rPr lang="es-MX" sz="1400" dirty="0" smtClean="0"/>
                        <a:t>91,297</a:t>
                      </a:r>
                      <a:endParaRPr lang="es-MX" sz="1400" dirty="0"/>
                    </a:p>
                  </a:txBody>
                  <a:tcPr/>
                </a:tc>
                <a:tc>
                  <a:txBody>
                    <a:bodyPr/>
                    <a:lstStyle/>
                    <a:p>
                      <a:r>
                        <a:rPr lang="es-MX" sz="1400" dirty="0" smtClean="0"/>
                        <a:t>41.7%</a:t>
                      </a:r>
                      <a:endParaRPr lang="es-MX" sz="1400" dirty="0"/>
                    </a:p>
                  </a:txBody>
                  <a:tcPr/>
                </a:tc>
                <a:tc>
                  <a:txBody>
                    <a:bodyPr/>
                    <a:lstStyle/>
                    <a:p>
                      <a:r>
                        <a:rPr lang="es-MX" sz="1400" dirty="0" smtClean="0"/>
                        <a:t>81</a:t>
                      </a:r>
                      <a:endParaRPr lang="es-MX" sz="1400" dirty="0"/>
                    </a:p>
                  </a:txBody>
                  <a:tcPr/>
                </a:tc>
                <a:extLst>
                  <a:ext uri="{0D108BD9-81ED-4DB2-BD59-A6C34878D82A}">
                    <a16:rowId xmlns:a16="http://schemas.microsoft.com/office/drawing/2014/main" val="4048044749"/>
                  </a:ext>
                </a:extLst>
              </a:tr>
              <a:tr h="292079">
                <a:tc>
                  <a:txBody>
                    <a:bodyPr/>
                    <a:lstStyle/>
                    <a:p>
                      <a:r>
                        <a:rPr lang="es-MX" sz="1400" dirty="0" smtClean="0"/>
                        <a:t>2015</a:t>
                      </a:r>
                      <a:endParaRPr lang="es-MX" sz="1400" dirty="0"/>
                    </a:p>
                  </a:txBody>
                  <a:tcPr/>
                </a:tc>
                <a:tc>
                  <a:txBody>
                    <a:bodyPr/>
                    <a:lstStyle/>
                    <a:p>
                      <a:r>
                        <a:rPr lang="es-MX" sz="1400" dirty="0" smtClean="0"/>
                        <a:t>102,740</a:t>
                      </a:r>
                      <a:endParaRPr lang="es-MX" sz="1400" dirty="0"/>
                    </a:p>
                  </a:txBody>
                  <a:tcPr/>
                </a:tc>
                <a:tc>
                  <a:txBody>
                    <a:bodyPr/>
                    <a:lstStyle/>
                    <a:p>
                      <a:r>
                        <a:rPr lang="es-MX" sz="1400" dirty="0" smtClean="0"/>
                        <a:t>41.5%</a:t>
                      </a:r>
                      <a:endParaRPr lang="es-MX" sz="1400" dirty="0"/>
                    </a:p>
                  </a:txBody>
                  <a:tcPr/>
                </a:tc>
                <a:tc>
                  <a:txBody>
                    <a:bodyPr/>
                    <a:lstStyle/>
                    <a:p>
                      <a:r>
                        <a:rPr lang="es-MX" sz="1400" dirty="0" smtClean="0"/>
                        <a:t>85</a:t>
                      </a:r>
                      <a:endParaRPr lang="es-MX" sz="1400" dirty="0"/>
                    </a:p>
                  </a:txBody>
                  <a:tcPr/>
                </a:tc>
                <a:extLst>
                  <a:ext uri="{0D108BD9-81ED-4DB2-BD59-A6C34878D82A}">
                    <a16:rowId xmlns:a16="http://schemas.microsoft.com/office/drawing/2014/main" val="1957851454"/>
                  </a:ext>
                </a:extLst>
              </a:tr>
              <a:tr h="292079">
                <a:tc>
                  <a:txBody>
                    <a:bodyPr/>
                    <a:lstStyle/>
                    <a:p>
                      <a:r>
                        <a:rPr lang="es-MX" sz="1400" dirty="0" smtClean="0"/>
                        <a:t>2018</a:t>
                      </a:r>
                      <a:endParaRPr lang="es-MX" sz="1400" dirty="0"/>
                    </a:p>
                  </a:txBody>
                  <a:tcPr/>
                </a:tc>
                <a:tc>
                  <a:txBody>
                    <a:bodyPr/>
                    <a:lstStyle/>
                    <a:p>
                      <a:r>
                        <a:rPr lang="es-MX" sz="1400" dirty="0" smtClean="0"/>
                        <a:t>79,660</a:t>
                      </a:r>
                      <a:endParaRPr lang="es-MX" sz="1400" dirty="0"/>
                    </a:p>
                  </a:txBody>
                  <a:tcPr/>
                </a:tc>
                <a:tc>
                  <a:txBody>
                    <a:bodyPr/>
                    <a:lstStyle/>
                    <a:p>
                      <a:r>
                        <a:rPr lang="es-MX" sz="1400" dirty="0" smtClean="0"/>
                        <a:t>39.2%</a:t>
                      </a:r>
                      <a:endParaRPr lang="es-MX" sz="1400" dirty="0"/>
                    </a:p>
                  </a:txBody>
                  <a:tcPr/>
                </a:tc>
                <a:tc>
                  <a:txBody>
                    <a:bodyPr/>
                    <a:lstStyle/>
                    <a:p>
                      <a:r>
                        <a:rPr lang="es-MX" sz="1400" dirty="0" smtClean="0"/>
                        <a:t>64</a:t>
                      </a:r>
                      <a:endParaRPr lang="es-MX" sz="1400" dirty="0"/>
                    </a:p>
                  </a:txBody>
                  <a:tcPr/>
                </a:tc>
                <a:extLst>
                  <a:ext uri="{0D108BD9-81ED-4DB2-BD59-A6C34878D82A}">
                    <a16:rowId xmlns:a16="http://schemas.microsoft.com/office/drawing/2014/main" val="1871136535"/>
                  </a:ext>
                </a:extLst>
              </a:tr>
            </a:tbl>
          </a:graphicData>
        </a:graphic>
      </p:graphicFrame>
      <p:sp>
        <p:nvSpPr>
          <p:cNvPr id="8" name="CuadroTexto 7"/>
          <p:cNvSpPr txBox="1"/>
          <p:nvPr/>
        </p:nvSpPr>
        <p:spPr>
          <a:xfrm>
            <a:off x="685800" y="1104907"/>
            <a:ext cx="6389914" cy="923330"/>
          </a:xfrm>
          <a:prstGeom prst="rect">
            <a:avLst/>
          </a:prstGeom>
          <a:noFill/>
        </p:spPr>
        <p:txBody>
          <a:bodyPr wrap="square" rtlCol="0">
            <a:spAutoFit/>
          </a:bodyPr>
          <a:lstStyle/>
          <a:p>
            <a:pPr marL="285750" indent="-285750">
              <a:buFont typeface="Arial" panose="020B0604020202020204" pitchFamily="34" charset="0"/>
              <a:buChar char="•"/>
            </a:pPr>
            <a:r>
              <a:rPr lang="es-MX" dirty="0"/>
              <a:t>Pre-trial </a:t>
            </a:r>
            <a:r>
              <a:rPr lang="es-MX" dirty="0" err="1"/>
              <a:t>detention</a:t>
            </a:r>
            <a:r>
              <a:rPr lang="es-MX" dirty="0"/>
              <a:t> </a:t>
            </a:r>
            <a:r>
              <a:rPr lang="es-MX" dirty="0" err="1"/>
              <a:t>mandatory</a:t>
            </a:r>
            <a:r>
              <a:rPr lang="es-MX" dirty="0"/>
              <a:t> </a:t>
            </a:r>
            <a:r>
              <a:rPr lang="es-MX" dirty="0" err="1"/>
              <a:t>for</a:t>
            </a:r>
            <a:r>
              <a:rPr lang="es-MX" dirty="0"/>
              <a:t> </a:t>
            </a:r>
            <a:r>
              <a:rPr lang="es-MX" dirty="0" err="1"/>
              <a:t>drug-related</a:t>
            </a:r>
            <a:r>
              <a:rPr lang="es-MX" dirty="0"/>
              <a:t> </a:t>
            </a:r>
            <a:r>
              <a:rPr lang="es-MX" dirty="0" err="1"/>
              <a:t>crimes</a:t>
            </a:r>
            <a:r>
              <a:rPr lang="es-MX" dirty="0"/>
              <a:t> </a:t>
            </a:r>
            <a:endParaRPr lang="es-MX" dirty="0" smtClean="0"/>
          </a:p>
          <a:p>
            <a:r>
              <a:rPr lang="es-MX" dirty="0" smtClean="0"/>
              <a:t>(“</a:t>
            </a:r>
            <a:r>
              <a:rPr lang="es-MX" dirty="0" err="1"/>
              <a:t>crimes</a:t>
            </a:r>
            <a:r>
              <a:rPr lang="es-MX" dirty="0"/>
              <a:t> </a:t>
            </a:r>
            <a:r>
              <a:rPr lang="es-MX" dirty="0" err="1"/>
              <a:t>against</a:t>
            </a:r>
            <a:r>
              <a:rPr lang="es-MX" dirty="0"/>
              <a:t> </a:t>
            </a:r>
            <a:r>
              <a:rPr lang="es-MX" dirty="0" err="1"/>
              <a:t>health</a:t>
            </a:r>
            <a:r>
              <a:rPr lang="es-MX" dirty="0"/>
              <a:t>”)</a:t>
            </a:r>
          </a:p>
          <a:p>
            <a:endParaRPr lang="es-MX" dirty="0"/>
          </a:p>
        </p:txBody>
      </p:sp>
    </p:spTree>
    <p:extLst>
      <p:ext uri="{BB962C8B-B14F-4D97-AF65-F5344CB8AC3E}">
        <p14:creationId xmlns:p14="http://schemas.microsoft.com/office/powerpoint/2010/main" val="343896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9323"/>
            <a:ext cx="10972800" cy="1143000"/>
          </a:xfrm>
        </p:spPr>
        <p:txBody>
          <a:bodyPr/>
          <a:lstStyle/>
          <a:p>
            <a:r>
              <a:rPr lang="es-MX" dirty="0" err="1" smtClean="0"/>
              <a:t>Prison</a:t>
            </a:r>
            <a:r>
              <a:rPr lang="es-MX" dirty="0" smtClean="0"/>
              <a:t> and </a:t>
            </a:r>
            <a:r>
              <a:rPr lang="es-MX" dirty="0" err="1" smtClean="0"/>
              <a:t>the</a:t>
            </a:r>
            <a:r>
              <a:rPr lang="es-MX" dirty="0" smtClean="0"/>
              <a:t> </a:t>
            </a:r>
            <a:r>
              <a:rPr lang="es-MX" dirty="0" err="1" smtClean="0"/>
              <a:t>Right</a:t>
            </a:r>
            <a:r>
              <a:rPr lang="es-MX" dirty="0" smtClean="0"/>
              <a:t> to </a:t>
            </a:r>
            <a:r>
              <a:rPr lang="es-MX" dirty="0" err="1" smtClean="0"/>
              <a:t>Health</a:t>
            </a:r>
            <a:endParaRPr lang="es-MX" dirty="0"/>
          </a:p>
        </p:txBody>
      </p:sp>
      <p:pic>
        <p:nvPicPr>
          <p:cNvPr id="4" name="Marcador de contenido 3"/>
          <p:cNvPicPr>
            <a:picLocks noGrp="1" noChangeAspect="1"/>
          </p:cNvPicPr>
          <p:nvPr>
            <p:ph idx="1"/>
          </p:nvPr>
        </p:nvPicPr>
        <p:blipFill>
          <a:blip r:embed="rId3"/>
          <a:stretch>
            <a:fillRect/>
          </a:stretch>
        </p:blipFill>
        <p:spPr>
          <a:xfrm>
            <a:off x="914400" y="1266813"/>
            <a:ext cx="3747073" cy="4490548"/>
          </a:xfrm>
          <a:prstGeom prst="rect">
            <a:avLst/>
          </a:prstGeom>
        </p:spPr>
      </p:pic>
      <p:sp>
        <p:nvSpPr>
          <p:cNvPr id="5" name="Marcador de contenido 2"/>
          <p:cNvSpPr txBox="1">
            <a:spLocks/>
          </p:cNvSpPr>
          <p:nvPr/>
        </p:nvSpPr>
        <p:spPr>
          <a:xfrm>
            <a:off x="5192486" y="1538955"/>
            <a:ext cx="6389914" cy="44264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500" dirty="0"/>
              <a:t>2014: 447 social rehabilitation centers, 228 have a medical </a:t>
            </a:r>
            <a:r>
              <a:rPr lang="en-US" sz="1500" dirty="0" smtClean="0"/>
              <a:t>service</a:t>
            </a:r>
          </a:p>
          <a:p>
            <a:pPr marL="0" indent="0" algn="just">
              <a:buNone/>
            </a:pPr>
            <a:endParaRPr lang="en-US" sz="1500" dirty="0"/>
          </a:p>
          <a:p>
            <a:pPr algn="just"/>
            <a:r>
              <a:rPr lang="en-US" sz="1500" dirty="0" smtClean="0"/>
              <a:t>Far </a:t>
            </a:r>
            <a:r>
              <a:rPr lang="en-US" sz="1500" dirty="0"/>
              <a:t>from protecting health, the prison </a:t>
            </a:r>
            <a:r>
              <a:rPr lang="en-US" sz="1500" dirty="0" smtClean="0"/>
              <a:t>creates dangerous conditions </a:t>
            </a:r>
            <a:r>
              <a:rPr lang="en-US" sz="1500" dirty="0"/>
              <a:t>of risk both for the </a:t>
            </a:r>
            <a:r>
              <a:rPr lang="en-US" sz="1500" dirty="0" smtClean="0"/>
              <a:t>inmates and </a:t>
            </a:r>
            <a:r>
              <a:rPr lang="en-US" sz="1500" dirty="0"/>
              <a:t>for their </a:t>
            </a:r>
            <a:r>
              <a:rPr lang="en-US" sz="1500" dirty="0" smtClean="0"/>
              <a:t>families.</a:t>
            </a:r>
          </a:p>
          <a:p>
            <a:pPr marL="0" indent="0" algn="just">
              <a:buNone/>
            </a:pPr>
            <a:endParaRPr lang="en-US" sz="1500" dirty="0"/>
          </a:p>
          <a:p>
            <a:pPr algn="just"/>
            <a:r>
              <a:rPr lang="en-US" sz="1500" dirty="0" smtClean="0"/>
              <a:t>The </a:t>
            </a:r>
            <a:r>
              <a:rPr lang="en-US" sz="1500" dirty="0"/>
              <a:t>use of prisons to address the drug issue undermines health, rather than protecting </a:t>
            </a:r>
            <a:r>
              <a:rPr lang="en-US" sz="1500" dirty="0" smtClean="0"/>
              <a:t>it. There </a:t>
            </a:r>
            <a:r>
              <a:rPr lang="en-US" sz="1500" dirty="0"/>
              <a:t>is a high prevalence of the use of illicit </a:t>
            </a:r>
            <a:r>
              <a:rPr lang="en-US" sz="1500" dirty="0" smtClean="0"/>
              <a:t>drugs within prisons, </a:t>
            </a:r>
            <a:r>
              <a:rPr lang="en-US" sz="1500" dirty="0"/>
              <a:t>so that imprisonment, far from preventing its use, enhances </a:t>
            </a:r>
            <a:r>
              <a:rPr lang="en-US" sz="1500" dirty="0" smtClean="0"/>
              <a:t>it.</a:t>
            </a:r>
          </a:p>
          <a:p>
            <a:pPr algn="just"/>
            <a:endParaRPr lang="en-US" sz="1500" dirty="0" smtClean="0"/>
          </a:p>
          <a:p>
            <a:pPr algn="just"/>
            <a:r>
              <a:rPr lang="en-US" sz="1500" dirty="0" smtClean="0"/>
              <a:t>The OAS General Assembly and the Rapporteur on the Rights of Persons Deprived of Liberty have repeatedly underscored that overcrowding </a:t>
            </a:r>
            <a:r>
              <a:rPr lang="en-US" sz="1500" dirty="0"/>
              <a:t>is the most serious problem affecting the majority of the penitentiary systems in the region, as it increases the levels of violence in prisons, creates an unhealthy sanitary and hygienic environment, and limits access to the already scarce opportunities for study and work, constituting a barrier for reentry. </a:t>
            </a:r>
          </a:p>
        </p:txBody>
      </p:sp>
    </p:spTree>
    <p:extLst>
      <p:ext uri="{BB962C8B-B14F-4D97-AF65-F5344CB8AC3E}">
        <p14:creationId xmlns:p14="http://schemas.microsoft.com/office/powerpoint/2010/main" val="68269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TB &amp; </a:t>
            </a:r>
            <a:r>
              <a:rPr lang="es-MX" dirty="0" err="1" smtClean="0"/>
              <a:t>prisons</a:t>
            </a:r>
            <a:endParaRPr lang="es-MX" dirty="0"/>
          </a:p>
        </p:txBody>
      </p:sp>
      <p:pic>
        <p:nvPicPr>
          <p:cNvPr id="1026" name="Picture 2" descr="Resultado de imagen para hacinamiento carcel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775" y="2103891"/>
            <a:ext cx="2857500" cy="271462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609600" y="1589318"/>
            <a:ext cx="7873546" cy="4525963"/>
          </a:xfrm>
        </p:spPr>
        <p:txBody>
          <a:bodyPr>
            <a:normAutofit fontScale="55000" lnSpcReduction="20000"/>
          </a:bodyPr>
          <a:lstStyle/>
          <a:p>
            <a:pPr marL="0" indent="0">
              <a:buNone/>
            </a:pPr>
            <a:r>
              <a:rPr lang="en-US" dirty="0"/>
              <a:t>Risk factors that increase the possibility of developing tuberculosis among inmates, employees and visitors: </a:t>
            </a:r>
            <a:endParaRPr lang="en-US" dirty="0" smtClean="0"/>
          </a:p>
          <a:p>
            <a:r>
              <a:rPr lang="en-US" dirty="0" smtClean="0"/>
              <a:t>rotation </a:t>
            </a:r>
            <a:r>
              <a:rPr lang="en-US" dirty="0"/>
              <a:t>of inmates, </a:t>
            </a:r>
            <a:endParaRPr lang="en-US" dirty="0" smtClean="0"/>
          </a:p>
          <a:p>
            <a:r>
              <a:rPr lang="en-US" dirty="0" smtClean="0"/>
              <a:t>disproportionate </a:t>
            </a:r>
            <a:r>
              <a:rPr lang="en-US" dirty="0"/>
              <a:t>number of inmates by cell </a:t>
            </a:r>
          </a:p>
          <a:p>
            <a:r>
              <a:rPr lang="en-US" dirty="0" smtClean="0"/>
              <a:t>poor </a:t>
            </a:r>
            <a:r>
              <a:rPr lang="en-US" dirty="0"/>
              <a:t>ventilation of many prisons, </a:t>
            </a:r>
            <a:endParaRPr lang="en-US" dirty="0" smtClean="0"/>
          </a:p>
          <a:p>
            <a:r>
              <a:rPr lang="en-US" dirty="0" smtClean="0"/>
              <a:t>drug </a:t>
            </a:r>
            <a:r>
              <a:rPr lang="en-US" dirty="0"/>
              <a:t>abuse, </a:t>
            </a:r>
            <a:endParaRPr lang="en-US" dirty="0" smtClean="0"/>
          </a:p>
          <a:p>
            <a:r>
              <a:rPr lang="en-US" dirty="0" smtClean="0"/>
              <a:t>low </a:t>
            </a:r>
            <a:r>
              <a:rPr lang="en-US" dirty="0"/>
              <a:t>poor access to health services and </a:t>
            </a:r>
            <a:endParaRPr lang="en-US" dirty="0" smtClean="0"/>
          </a:p>
          <a:p>
            <a:r>
              <a:rPr lang="en-US" dirty="0" smtClean="0"/>
              <a:t>the </a:t>
            </a:r>
            <a:r>
              <a:rPr lang="en-US" dirty="0"/>
              <a:t>lack of implementation of prevention and disease control programs. </a:t>
            </a:r>
            <a:endParaRPr lang="en-US" dirty="0" smtClean="0"/>
          </a:p>
          <a:p>
            <a:pPr marL="0" indent="0">
              <a:buNone/>
            </a:pPr>
            <a:endParaRPr lang="en-US" dirty="0" smtClean="0"/>
          </a:p>
          <a:p>
            <a:pPr marL="0" indent="0">
              <a:buNone/>
            </a:pPr>
            <a:r>
              <a:rPr lang="en-US" dirty="0" smtClean="0"/>
              <a:t>Floating </a:t>
            </a:r>
            <a:r>
              <a:rPr lang="en-US" dirty="0"/>
              <a:t>population is also exposed to health risks: prisons were the point of infection for 8.3% of cases of tuberculosis in high-income countries and for 6.3% of cases in low-income countries (</a:t>
            </a:r>
            <a:r>
              <a:rPr lang="en-US" dirty="0" err="1"/>
              <a:t>Baussano</a:t>
            </a:r>
            <a:r>
              <a:rPr lang="en-US" dirty="0"/>
              <a:t>, 2010)</a:t>
            </a:r>
          </a:p>
          <a:p>
            <a:pPr marL="0" indent="0">
              <a:buNone/>
            </a:pPr>
            <a:endParaRPr lang="en-US" dirty="0" smtClean="0"/>
          </a:p>
          <a:p>
            <a:pPr marL="0" indent="0">
              <a:buNone/>
            </a:pPr>
            <a:r>
              <a:rPr lang="en-US" dirty="0" smtClean="0"/>
              <a:t>1</a:t>
            </a:r>
            <a:r>
              <a:rPr lang="en-US" dirty="0"/>
              <a:t>% increase in the incarcerated population may generate a 0.34% increase in the prevalence rate of tuberculosis among the general population.</a:t>
            </a:r>
            <a:endParaRPr lang="es-MX" dirty="0"/>
          </a:p>
          <a:p>
            <a:endParaRPr lang="es-MX" dirty="0"/>
          </a:p>
          <a:p>
            <a:pPr marL="0" indent="0">
              <a:buNone/>
            </a:pPr>
            <a:endParaRPr lang="es-MX" dirty="0"/>
          </a:p>
        </p:txBody>
      </p:sp>
    </p:spTree>
    <p:extLst>
      <p:ext uri="{BB962C8B-B14F-4D97-AF65-F5344CB8AC3E}">
        <p14:creationId xmlns:p14="http://schemas.microsoft.com/office/powerpoint/2010/main" val="60189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TB &amp; </a:t>
            </a:r>
            <a:r>
              <a:rPr lang="es-MX" dirty="0" err="1"/>
              <a:t>prisons</a:t>
            </a:r>
            <a:r>
              <a:rPr lang="es-MX" dirty="0"/>
              <a:t> in </a:t>
            </a:r>
            <a:r>
              <a:rPr lang="es-MX" dirty="0" err="1"/>
              <a:t>Mexico</a:t>
            </a:r>
            <a:endParaRPr lang="es-MX" dirty="0"/>
          </a:p>
        </p:txBody>
      </p:sp>
      <p:sp>
        <p:nvSpPr>
          <p:cNvPr id="3" name="Marcador de contenido 2"/>
          <p:cNvSpPr>
            <a:spLocks noGrp="1"/>
          </p:cNvSpPr>
          <p:nvPr>
            <p:ph idx="1"/>
          </p:nvPr>
        </p:nvSpPr>
        <p:spPr>
          <a:xfrm>
            <a:off x="219075" y="1515611"/>
            <a:ext cx="6236153" cy="3905476"/>
          </a:xfrm>
        </p:spPr>
        <p:txBody>
          <a:bodyPr>
            <a:noAutofit/>
          </a:bodyPr>
          <a:lstStyle/>
          <a:p>
            <a:r>
              <a:rPr lang="en-US" sz="1800" dirty="0" smtClean="0"/>
              <a:t>Prevalence </a:t>
            </a:r>
            <a:r>
              <a:rPr lang="en-US" sz="1800" dirty="0"/>
              <a:t>rates of HIV and hepatitis B </a:t>
            </a:r>
            <a:r>
              <a:rPr lang="en-US" sz="1800" dirty="0" smtClean="0"/>
              <a:t>in prisons: 6.7% </a:t>
            </a:r>
            <a:r>
              <a:rPr lang="en-US" sz="1800" dirty="0"/>
              <a:t>and </a:t>
            </a:r>
            <a:r>
              <a:rPr lang="en-US" sz="1800" dirty="0" smtClean="0"/>
              <a:t>4.4% respectively</a:t>
            </a:r>
            <a:r>
              <a:rPr lang="en-US" sz="1800" dirty="0"/>
              <a:t> </a:t>
            </a:r>
            <a:r>
              <a:rPr lang="en-US" sz="1800" dirty="0" smtClean="0"/>
              <a:t>(UNODC, 2012</a:t>
            </a:r>
            <a:r>
              <a:rPr lang="en-US" sz="1800" dirty="0" smtClean="0"/>
              <a:t>)</a:t>
            </a:r>
          </a:p>
          <a:p>
            <a:endParaRPr lang="en-US" sz="1800" dirty="0" smtClean="0"/>
          </a:p>
          <a:p>
            <a:r>
              <a:rPr lang="en-US" sz="1800" dirty="0" smtClean="0"/>
              <a:t>Prevalence </a:t>
            </a:r>
            <a:r>
              <a:rPr lang="en-US" sz="1800" dirty="0"/>
              <a:t>rate of </a:t>
            </a:r>
            <a:r>
              <a:rPr lang="en-US" sz="1800" dirty="0" smtClean="0"/>
              <a:t>TB </a:t>
            </a:r>
            <a:r>
              <a:rPr lang="en-US" sz="1800" dirty="0"/>
              <a:t>in prisons is on average 23 times higher than that of the general population (</a:t>
            </a:r>
            <a:r>
              <a:rPr lang="en-US" sz="1800" dirty="0" err="1"/>
              <a:t>Baussano</a:t>
            </a:r>
            <a:r>
              <a:rPr lang="en-US" sz="1800" dirty="0"/>
              <a:t> et al., 2010).</a:t>
            </a:r>
          </a:p>
          <a:p>
            <a:endParaRPr lang="en-US" sz="1800" dirty="0" smtClean="0"/>
          </a:p>
          <a:p>
            <a:r>
              <a:rPr lang="en-US" sz="1800" dirty="0" smtClean="0"/>
              <a:t>Mexico</a:t>
            </a:r>
            <a:r>
              <a:rPr lang="en-US" sz="1800" dirty="0"/>
              <a:t>: </a:t>
            </a:r>
            <a:r>
              <a:rPr lang="en-US" sz="1800" b="1" dirty="0"/>
              <a:t>30 to 50 times more susceptible to developing </a:t>
            </a:r>
            <a:r>
              <a:rPr lang="en-US" sz="1800" b="1" dirty="0" smtClean="0"/>
              <a:t>TB</a:t>
            </a:r>
          </a:p>
          <a:p>
            <a:endParaRPr lang="en-US" sz="1800" b="1" dirty="0"/>
          </a:p>
          <a:p>
            <a:r>
              <a:rPr lang="es-MX" sz="1800" dirty="0"/>
              <a:t>2014: </a:t>
            </a:r>
            <a:r>
              <a:rPr lang="es-MX" sz="1800" b="1" dirty="0"/>
              <a:t>51% </a:t>
            </a:r>
            <a:r>
              <a:rPr lang="es-MX" sz="1800" b="1" dirty="0" smtClean="0"/>
              <a:t>of </a:t>
            </a:r>
            <a:r>
              <a:rPr lang="es-MX" sz="1800" b="1" dirty="0" err="1" smtClean="0"/>
              <a:t>Mexican</a:t>
            </a:r>
            <a:r>
              <a:rPr lang="es-MX" sz="1800" b="1" dirty="0" smtClean="0"/>
              <a:t> </a:t>
            </a:r>
            <a:r>
              <a:rPr lang="es-MX" sz="1800" b="1" dirty="0" err="1" smtClean="0"/>
              <a:t>prisons</a:t>
            </a:r>
            <a:r>
              <a:rPr lang="es-MX" sz="1800" b="1" dirty="0" smtClean="0"/>
              <a:t> </a:t>
            </a:r>
            <a:r>
              <a:rPr lang="es-MX" sz="1800" b="1" dirty="0" err="1"/>
              <a:t>offered</a:t>
            </a:r>
            <a:r>
              <a:rPr lang="es-MX" sz="1800" b="1" dirty="0"/>
              <a:t> medical </a:t>
            </a:r>
            <a:r>
              <a:rPr lang="es-MX" sz="1800" b="1" dirty="0" err="1" smtClean="0"/>
              <a:t>service</a:t>
            </a:r>
            <a:endParaRPr lang="es-MX" sz="1800" b="1" dirty="0" smtClean="0"/>
          </a:p>
          <a:p>
            <a:r>
              <a:rPr lang="en-US" sz="1800" dirty="0"/>
              <a:t>National TB strategy in prisons (2014</a:t>
            </a:r>
            <a:r>
              <a:rPr lang="en-US" sz="1800" dirty="0" smtClean="0"/>
              <a:t>): coordination, TB-AIDS actions, </a:t>
            </a:r>
            <a:r>
              <a:rPr lang="en-US" sz="1800" dirty="0" smtClean="0"/>
              <a:t>training and </a:t>
            </a:r>
            <a:r>
              <a:rPr lang="en-US" sz="1800" dirty="0" smtClean="0"/>
              <a:t>treatment</a:t>
            </a:r>
            <a:endParaRPr lang="en-US" sz="1800" dirty="0"/>
          </a:p>
          <a:p>
            <a:endParaRPr lang="es-MX" sz="1800" dirty="0"/>
          </a:p>
          <a:p>
            <a:endParaRPr lang="es-MX" sz="1800" dirty="0"/>
          </a:p>
        </p:txBody>
      </p:sp>
      <p:pic>
        <p:nvPicPr>
          <p:cNvPr id="4" name="Imagen 3"/>
          <p:cNvPicPr>
            <a:picLocks noChangeAspect="1"/>
          </p:cNvPicPr>
          <p:nvPr/>
        </p:nvPicPr>
        <p:blipFill>
          <a:blip r:embed="rId3"/>
          <a:stretch>
            <a:fillRect/>
          </a:stretch>
        </p:blipFill>
        <p:spPr>
          <a:xfrm>
            <a:off x="6455228" y="1829813"/>
            <a:ext cx="4985657" cy="3277073"/>
          </a:xfrm>
          <a:prstGeom prst="rect">
            <a:avLst/>
          </a:prstGeom>
        </p:spPr>
      </p:pic>
    </p:spTree>
    <p:extLst>
      <p:ext uri="{BB962C8B-B14F-4D97-AF65-F5344CB8AC3E}">
        <p14:creationId xmlns:p14="http://schemas.microsoft.com/office/powerpoint/2010/main" val="328397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959801"/>
          </a:xfrm>
        </p:spPr>
        <p:txBody>
          <a:bodyPr>
            <a:normAutofit/>
          </a:bodyPr>
          <a:lstStyle/>
          <a:p>
            <a:r>
              <a:rPr lang="es-MX" dirty="0" smtClean="0"/>
              <a:t>TB </a:t>
            </a:r>
            <a:r>
              <a:rPr lang="es-MX" dirty="0" err="1" smtClean="0"/>
              <a:t>incidence</a:t>
            </a:r>
            <a:r>
              <a:rPr lang="es-MX" dirty="0" smtClean="0"/>
              <a:t>- </a:t>
            </a:r>
            <a:r>
              <a:rPr lang="es-MX" dirty="0" err="1" smtClean="0"/>
              <a:t>Latin</a:t>
            </a:r>
            <a:r>
              <a:rPr lang="es-MX" dirty="0" smtClean="0"/>
              <a:t> </a:t>
            </a:r>
            <a:r>
              <a:rPr lang="es-MX" dirty="0" err="1" smtClean="0"/>
              <a:t>America</a:t>
            </a:r>
            <a:r>
              <a:rPr lang="es-MX" dirty="0" smtClean="0"/>
              <a:t> 2016</a:t>
            </a:r>
            <a:endParaRPr lang="es-MX" dirty="0"/>
          </a:p>
        </p:txBody>
      </p:sp>
      <p:pic>
        <p:nvPicPr>
          <p:cNvPr id="4" name="Marcador de contenido 3"/>
          <p:cNvPicPr>
            <a:picLocks noGrp="1" noChangeAspect="1"/>
          </p:cNvPicPr>
          <p:nvPr>
            <p:ph idx="1"/>
          </p:nvPr>
        </p:nvPicPr>
        <p:blipFill rotWithShape="1">
          <a:blip r:embed="rId3"/>
          <a:srcRect t="8306"/>
          <a:stretch/>
        </p:blipFill>
        <p:spPr>
          <a:xfrm>
            <a:off x="1600200" y="1317170"/>
            <a:ext cx="3793935" cy="4277867"/>
          </a:xfrm>
          <a:prstGeom prst="rect">
            <a:avLst/>
          </a:prstGeom>
        </p:spPr>
      </p:pic>
      <p:pic>
        <p:nvPicPr>
          <p:cNvPr id="5" name="Imagen 4"/>
          <p:cNvPicPr>
            <a:picLocks noChangeAspect="1"/>
          </p:cNvPicPr>
          <p:nvPr/>
        </p:nvPicPr>
        <p:blipFill rotWithShape="1">
          <a:blip r:embed="rId4"/>
          <a:srcRect l="692" t="8103" r="-692" b="-8103"/>
          <a:stretch/>
        </p:blipFill>
        <p:spPr>
          <a:xfrm>
            <a:off x="6025334" y="1485022"/>
            <a:ext cx="4721043" cy="4836330"/>
          </a:xfrm>
          <a:prstGeom prst="rect">
            <a:avLst/>
          </a:prstGeom>
        </p:spPr>
      </p:pic>
    </p:spTree>
    <p:extLst>
      <p:ext uri="{BB962C8B-B14F-4D97-AF65-F5344CB8AC3E}">
        <p14:creationId xmlns:p14="http://schemas.microsoft.com/office/powerpoint/2010/main" val="419983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CESCR General Comment No. 14: The Right to the Highest Attainable Standard of Health (Art. 12) </a:t>
            </a:r>
            <a:endParaRPr lang="es-MX" sz="3200" dirty="0"/>
          </a:p>
        </p:txBody>
      </p:sp>
      <p:sp>
        <p:nvSpPr>
          <p:cNvPr id="3" name="Marcador de contenido 2"/>
          <p:cNvSpPr>
            <a:spLocks noGrp="1"/>
          </p:cNvSpPr>
          <p:nvPr>
            <p:ph idx="1"/>
          </p:nvPr>
        </p:nvSpPr>
        <p:spPr>
          <a:xfrm>
            <a:off x="2536371" y="1970318"/>
            <a:ext cx="7119257" cy="3494312"/>
          </a:xfrm>
        </p:spPr>
        <p:txBody>
          <a:bodyPr>
            <a:normAutofit/>
          </a:bodyPr>
          <a:lstStyle/>
          <a:p>
            <a:pPr algn="ctr"/>
            <a:r>
              <a:rPr lang="en-US" sz="2000" dirty="0" smtClean="0"/>
              <a:t>“Health </a:t>
            </a:r>
            <a:r>
              <a:rPr lang="en-US" sz="2000" dirty="0"/>
              <a:t>is a fundamental human right indispensable for the exercise of other human rights. Every human being is entitled to the enjoyment of the highest attainable standard of health conducive to living a life in </a:t>
            </a:r>
            <a:r>
              <a:rPr lang="en-US" sz="2000" dirty="0" smtClean="0"/>
              <a:t>dignity”</a:t>
            </a:r>
          </a:p>
          <a:p>
            <a:pPr algn="ctr"/>
            <a:endParaRPr lang="en-US" sz="2000" dirty="0"/>
          </a:p>
          <a:p>
            <a:pPr algn="ctr"/>
            <a:r>
              <a:rPr lang="en-US" sz="2000" dirty="0" smtClean="0"/>
              <a:t>“States </a:t>
            </a:r>
            <a:r>
              <a:rPr lang="en-US" sz="2000" dirty="0"/>
              <a:t>are under the obligation to respect the right to health by, inter alia, refraining from denying or limiting equal access for all persons, including prisoners or </a:t>
            </a:r>
            <a:r>
              <a:rPr lang="en-US" sz="2000" dirty="0" smtClean="0"/>
              <a:t>detainees”</a:t>
            </a:r>
            <a:endParaRPr lang="es-MX" sz="2000" dirty="0"/>
          </a:p>
        </p:txBody>
      </p:sp>
    </p:spTree>
    <p:extLst>
      <p:ext uri="{BB962C8B-B14F-4D97-AF65-F5344CB8AC3E}">
        <p14:creationId xmlns:p14="http://schemas.microsoft.com/office/powerpoint/2010/main" val="184863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Drug Laws, Incarceration and TB in Mexico, the perfect storm?</a:t>
            </a:r>
            <a:endParaRPr lang="en-US" dirty="0"/>
          </a:p>
        </p:txBody>
      </p:sp>
      <p:sp>
        <p:nvSpPr>
          <p:cNvPr id="3" name="Subtitle 2"/>
          <p:cNvSpPr>
            <a:spLocks noGrp="1"/>
          </p:cNvSpPr>
          <p:nvPr>
            <p:ph type="subTitle" idx="1"/>
          </p:nvPr>
        </p:nvSpPr>
        <p:spPr>
          <a:xfrm>
            <a:off x="1828800" y="3886200"/>
            <a:ext cx="8534400" cy="543143"/>
          </a:xfrm>
        </p:spPr>
        <p:txBody>
          <a:bodyPr/>
          <a:lstStyle/>
          <a:p>
            <a:r>
              <a:rPr lang="en-US" dirty="0" smtClean="0"/>
              <a:t>Tania </a:t>
            </a:r>
            <a:r>
              <a:rPr lang="en-US" dirty="0" err="1" smtClean="0"/>
              <a:t>Ramírez</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1673920" cy="369332"/>
          </a:xfrm>
          <a:prstGeom prst="rect">
            <a:avLst/>
          </a:prstGeom>
        </p:spPr>
        <p:txBody>
          <a:bodyPr wrap="none">
            <a:spAutoFit/>
          </a:bodyPr>
          <a:lstStyle/>
          <a:p>
            <a:r>
              <a:rPr lang="en-US" dirty="0" smtClean="0">
                <a:solidFill>
                  <a:schemeClr val="tx1">
                    <a:lumMod val="85000"/>
                    <a:lumOff val="15000"/>
                  </a:schemeClr>
                </a:solidFill>
              </a:rPr>
              <a:t>@</a:t>
            </a:r>
            <a:r>
              <a:rPr lang="en-US" dirty="0" err="1" smtClean="0">
                <a:solidFill>
                  <a:schemeClr val="tx1">
                    <a:lumMod val="85000"/>
                    <a:lumOff val="15000"/>
                  </a:schemeClr>
                </a:solidFill>
              </a:rPr>
              <a:t>tan_tlacaelelt</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smtClean="0">
                <a:solidFill>
                  <a:schemeClr val="tx1">
                    <a:lumMod val="85000"/>
                    <a:lumOff val="15000"/>
                  </a:schemeClr>
                </a:solidFill>
              </a:rPr>
              <a:t>Share your thoughts on this presentation with </a:t>
            </a:r>
            <a:r>
              <a:rPr lang="en-US" sz="2000" b="1" dirty="0" smtClean="0">
                <a:solidFill>
                  <a:srgbClr val="FF0000"/>
                </a:solidFill>
              </a:rPr>
              <a:t>#IAS2019</a:t>
            </a:r>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err="1" smtClean="0"/>
              <a:t>Imprisonment</a:t>
            </a:r>
            <a:r>
              <a:rPr lang="es-MX" dirty="0" smtClean="0"/>
              <a:t> in </a:t>
            </a:r>
            <a:r>
              <a:rPr lang="es-MX" dirty="0" err="1" smtClean="0"/>
              <a:t>the</a:t>
            </a:r>
            <a:r>
              <a:rPr lang="es-MX" dirty="0" smtClean="0"/>
              <a:t> </a:t>
            </a:r>
            <a:r>
              <a:rPr lang="es-MX" dirty="0" err="1" smtClean="0"/>
              <a:t>Americas</a:t>
            </a:r>
            <a:r>
              <a:rPr lang="es-MX" dirty="0" smtClean="0"/>
              <a:t>: </a:t>
            </a:r>
            <a:r>
              <a:rPr lang="es-MX" dirty="0" err="1" smtClean="0"/>
              <a:t>the</a:t>
            </a:r>
            <a:r>
              <a:rPr lang="es-MX" dirty="0" smtClean="0"/>
              <a:t> </a:t>
            </a:r>
            <a:r>
              <a:rPr lang="es-MX" dirty="0" err="1" smtClean="0"/>
              <a:t>most</a:t>
            </a:r>
            <a:r>
              <a:rPr lang="es-MX" dirty="0" smtClean="0"/>
              <a:t> popular response</a:t>
            </a:r>
            <a:endParaRPr lang="es-MX" dirty="0"/>
          </a:p>
        </p:txBody>
      </p:sp>
      <p:sp>
        <p:nvSpPr>
          <p:cNvPr id="3" name="Marcador de contenido 2"/>
          <p:cNvSpPr>
            <a:spLocks noGrp="1"/>
          </p:cNvSpPr>
          <p:nvPr>
            <p:ph idx="1"/>
          </p:nvPr>
        </p:nvSpPr>
        <p:spPr>
          <a:xfrm>
            <a:off x="609600" y="1809527"/>
            <a:ext cx="10972800" cy="4525963"/>
          </a:xfrm>
        </p:spPr>
        <p:txBody>
          <a:bodyPr>
            <a:normAutofit/>
          </a:bodyPr>
          <a:lstStyle/>
          <a:p>
            <a:r>
              <a:rPr lang="es-MX" sz="2400" dirty="0" err="1" smtClean="0"/>
              <a:t>Americas</a:t>
            </a:r>
            <a:r>
              <a:rPr lang="es-MX" sz="2400" dirty="0" smtClean="0"/>
              <a:t>: criminal </a:t>
            </a:r>
            <a:r>
              <a:rPr lang="es-MX" sz="2400" dirty="0" err="1" smtClean="0"/>
              <a:t>law</a:t>
            </a:r>
            <a:r>
              <a:rPr lang="es-MX" sz="2400" dirty="0" smtClean="0"/>
              <a:t> and </a:t>
            </a:r>
            <a:r>
              <a:rPr lang="es-MX" sz="2400" dirty="0" err="1" smtClean="0"/>
              <a:t>incarceration</a:t>
            </a:r>
            <a:r>
              <a:rPr lang="es-MX" sz="2400" dirty="0" smtClean="0"/>
              <a:t> </a:t>
            </a:r>
            <a:r>
              <a:rPr lang="en-US" sz="2400" dirty="0" smtClean="0"/>
              <a:t>to </a:t>
            </a:r>
            <a:r>
              <a:rPr lang="en-US" sz="2400" dirty="0"/>
              <a:t>tackle various social problems, including illegal drug </a:t>
            </a:r>
            <a:r>
              <a:rPr lang="en-US" sz="2400" dirty="0" smtClean="0"/>
              <a:t>markets</a:t>
            </a:r>
          </a:p>
          <a:p>
            <a:r>
              <a:rPr lang="en-US" sz="2400" dirty="0" smtClean="0"/>
              <a:t>Prison </a:t>
            </a:r>
            <a:r>
              <a:rPr lang="en-US" sz="2400" dirty="0"/>
              <a:t>has become the first response for resolving a series of social issues</a:t>
            </a:r>
            <a:endParaRPr lang="es-MX" sz="2400" dirty="0" smtClean="0"/>
          </a:p>
          <a:p>
            <a:r>
              <a:rPr lang="es-MX" sz="2400" dirty="0" err="1" smtClean="0"/>
              <a:t>Growing</a:t>
            </a:r>
            <a:r>
              <a:rPr lang="es-MX" sz="2400" dirty="0" smtClean="0"/>
              <a:t> use of Pre-trial </a:t>
            </a:r>
            <a:r>
              <a:rPr lang="es-MX" sz="2400" dirty="0" err="1" smtClean="0"/>
              <a:t>detention</a:t>
            </a:r>
            <a:r>
              <a:rPr lang="es-MX" sz="2400" dirty="0" smtClean="0"/>
              <a:t> </a:t>
            </a:r>
          </a:p>
          <a:p>
            <a:r>
              <a:rPr lang="es-MX" sz="2400" dirty="0" err="1" smtClean="0"/>
              <a:t>Special</a:t>
            </a:r>
            <a:r>
              <a:rPr lang="es-MX" sz="2400" dirty="0" smtClean="0"/>
              <a:t> </a:t>
            </a:r>
            <a:r>
              <a:rPr lang="es-MX" sz="2400" dirty="0" err="1" smtClean="0"/>
              <a:t>regime</a:t>
            </a:r>
            <a:r>
              <a:rPr lang="es-MX" sz="2400" dirty="0" smtClean="0"/>
              <a:t> </a:t>
            </a:r>
            <a:r>
              <a:rPr lang="es-MX" sz="2400" dirty="0" err="1" smtClean="0"/>
              <a:t>for</a:t>
            </a:r>
            <a:r>
              <a:rPr lang="es-MX" sz="2400" dirty="0" smtClean="0"/>
              <a:t> </a:t>
            </a:r>
            <a:r>
              <a:rPr lang="es-MX" sz="2400" dirty="0" err="1" smtClean="0"/>
              <a:t>organized</a:t>
            </a:r>
            <a:r>
              <a:rPr lang="es-MX" sz="2400" dirty="0" smtClean="0"/>
              <a:t> </a:t>
            </a:r>
            <a:r>
              <a:rPr lang="es-MX" sz="2400" dirty="0" err="1" smtClean="0"/>
              <a:t>crime</a:t>
            </a:r>
            <a:r>
              <a:rPr lang="es-MX" sz="2400" dirty="0" smtClean="0"/>
              <a:t>, </a:t>
            </a:r>
            <a:r>
              <a:rPr lang="es-MX" sz="2400" dirty="0" err="1" smtClean="0"/>
              <a:t>including</a:t>
            </a:r>
            <a:r>
              <a:rPr lang="es-MX" sz="2400" dirty="0" smtClean="0"/>
              <a:t> </a:t>
            </a:r>
            <a:r>
              <a:rPr lang="es-MX" sz="2400" dirty="0" err="1" smtClean="0"/>
              <a:t>drug</a:t>
            </a:r>
            <a:r>
              <a:rPr lang="es-MX" sz="2400" dirty="0" smtClean="0"/>
              <a:t> </a:t>
            </a:r>
            <a:r>
              <a:rPr lang="es-MX" sz="2400" dirty="0" err="1" smtClean="0"/>
              <a:t>traficking</a:t>
            </a:r>
            <a:r>
              <a:rPr lang="es-MX" sz="2400" dirty="0" smtClean="0"/>
              <a:t> (</a:t>
            </a:r>
            <a:r>
              <a:rPr lang="es-MX" sz="2400" dirty="0" err="1" smtClean="0"/>
              <a:t>e.g</a:t>
            </a:r>
            <a:r>
              <a:rPr lang="es-MX" sz="2400" dirty="0" smtClean="0"/>
              <a:t>. </a:t>
            </a:r>
            <a:r>
              <a:rPr lang="es-MX" sz="2400" dirty="0" err="1" smtClean="0"/>
              <a:t>Mexico</a:t>
            </a:r>
            <a:r>
              <a:rPr lang="es-MX" sz="2400" dirty="0" smtClean="0"/>
              <a:t> &amp; Colombia) </a:t>
            </a:r>
          </a:p>
          <a:p>
            <a:r>
              <a:rPr lang="es-MX" sz="2400" dirty="0" err="1" smtClean="0"/>
              <a:t>Increase</a:t>
            </a:r>
            <a:r>
              <a:rPr lang="es-MX" sz="2400" dirty="0"/>
              <a:t> </a:t>
            </a:r>
            <a:r>
              <a:rPr lang="en-US" sz="2400" dirty="0" smtClean="0"/>
              <a:t>in </a:t>
            </a:r>
            <a:r>
              <a:rPr lang="en-US" sz="2400" dirty="0"/>
              <a:t>years of prison sentences for different </a:t>
            </a:r>
            <a:r>
              <a:rPr lang="en-US" sz="2400" dirty="0" smtClean="0"/>
              <a:t>crimes</a:t>
            </a:r>
          </a:p>
          <a:p>
            <a:r>
              <a:rPr lang="en-US" sz="2400" dirty="0" smtClean="0"/>
              <a:t>Drug </a:t>
            </a:r>
            <a:r>
              <a:rPr lang="en-US" sz="2400" dirty="0"/>
              <a:t>offenses: </a:t>
            </a:r>
            <a:r>
              <a:rPr lang="en-US" sz="2400" dirty="0" smtClean="0"/>
              <a:t>more drug-related behaviors considered as crimes and big penalties </a:t>
            </a:r>
            <a:r>
              <a:rPr lang="en-US" sz="2400" dirty="0"/>
              <a:t>for drug </a:t>
            </a:r>
            <a:r>
              <a:rPr lang="en-US" sz="2400" dirty="0" smtClean="0"/>
              <a:t>offenses</a:t>
            </a:r>
            <a:endParaRPr lang="es-MX" sz="2400" dirty="0" smtClean="0"/>
          </a:p>
        </p:txBody>
      </p:sp>
    </p:spTree>
    <p:extLst>
      <p:ext uri="{BB962C8B-B14F-4D97-AF65-F5344CB8AC3E}">
        <p14:creationId xmlns:p14="http://schemas.microsoft.com/office/powerpoint/2010/main" val="372141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486" y="276991"/>
            <a:ext cx="5029200" cy="664370"/>
          </a:xfrm>
        </p:spPr>
        <p:txBody>
          <a:bodyPr>
            <a:normAutofit/>
          </a:bodyPr>
          <a:lstStyle/>
          <a:p>
            <a:r>
              <a:rPr lang="en-US" dirty="0" smtClean="0"/>
              <a:t>Drug </a:t>
            </a:r>
            <a:r>
              <a:rPr lang="en-US" dirty="0"/>
              <a:t>laws </a:t>
            </a:r>
            <a:r>
              <a:rPr lang="en-US" dirty="0" smtClean="0"/>
              <a:t>and punishment</a:t>
            </a:r>
            <a:endParaRPr lang="en-GB" dirty="0"/>
          </a:p>
        </p:txBody>
      </p:sp>
      <p:sp>
        <p:nvSpPr>
          <p:cNvPr id="6" name="Text Placeholder 5"/>
          <p:cNvSpPr>
            <a:spLocks noGrp="1"/>
          </p:cNvSpPr>
          <p:nvPr>
            <p:ph type="body" sz="half" idx="2"/>
          </p:nvPr>
        </p:nvSpPr>
        <p:spPr>
          <a:xfrm>
            <a:off x="552073" y="1092940"/>
            <a:ext cx="5528854" cy="4691063"/>
          </a:xfrm>
        </p:spPr>
        <p:txBody>
          <a:bodyPr>
            <a:noAutofit/>
          </a:bodyPr>
          <a:lstStyle/>
          <a:p>
            <a:pPr marL="171450" indent="-171450" algn="just">
              <a:buFont typeface="Arial" panose="020B0604020202020204" pitchFamily="34" charset="0"/>
              <a:buChar char="•"/>
            </a:pPr>
            <a:r>
              <a:rPr lang="en-US" sz="1500" dirty="0" smtClean="0"/>
              <a:t>“War </a:t>
            </a:r>
            <a:r>
              <a:rPr lang="en-US" sz="1500" dirty="0"/>
              <a:t>on </a:t>
            </a:r>
            <a:r>
              <a:rPr lang="en-US" sz="1500" dirty="0" smtClean="0"/>
              <a:t>drugs”: punitive approach &amp; enforcement rather than </a:t>
            </a:r>
            <a:r>
              <a:rPr lang="en-US" sz="1500" dirty="0"/>
              <a:t>focus on public health, human rights and human </a:t>
            </a:r>
            <a:r>
              <a:rPr lang="en-US" sz="1500" dirty="0" smtClean="0"/>
              <a:t>development.</a:t>
            </a:r>
            <a:endParaRPr lang="en-US" sz="1500" dirty="0"/>
          </a:p>
          <a:p>
            <a:pPr algn="just"/>
            <a:endParaRPr lang="en-US" sz="1500" dirty="0"/>
          </a:p>
          <a:p>
            <a:pPr marL="171450" indent="-171450" algn="just">
              <a:buFont typeface="Arial" panose="020B0604020202020204" pitchFamily="34" charset="0"/>
              <a:buChar char="•"/>
            </a:pPr>
            <a:r>
              <a:rPr lang="en-US" sz="1500" dirty="0" smtClean="0"/>
              <a:t>Large </a:t>
            </a:r>
            <a:r>
              <a:rPr lang="en-US" sz="1500" dirty="0" smtClean="0"/>
              <a:t>number </a:t>
            </a:r>
            <a:r>
              <a:rPr lang="en-US" sz="1500" dirty="0"/>
              <a:t>of people incarcerated for low-level, non-violent drug offenses </a:t>
            </a:r>
            <a:r>
              <a:rPr lang="en-US" sz="1500" dirty="0" smtClean="0"/>
              <a:t>(cultivating, selling</a:t>
            </a:r>
            <a:r>
              <a:rPr lang="en-US" sz="1500" dirty="0"/>
              <a:t>, and </a:t>
            </a:r>
            <a:r>
              <a:rPr lang="en-US" sz="1500" dirty="0" smtClean="0"/>
              <a:t>even consumption).</a:t>
            </a:r>
            <a:endParaRPr lang="en-US" sz="1500" dirty="0"/>
          </a:p>
          <a:p>
            <a:pPr algn="just"/>
            <a:endParaRPr lang="en-GB" sz="1500" dirty="0"/>
          </a:p>
          <a:p>
            <a:pPr marL="171450" indent="-171450" algn="just">
              <a:buFont typeface="Arial" panose="020B0604020202020204" pitchFamily="34" charset="0"/>
              <a:buChar char="•"/>
            </a:pPr>
            <a:r>
              <a:rPr lang="en-US" sz="1500" dirty="0" smtClean="0"/>
              <a:t>This </a:t>
            </a:r>
            <a:r>
              <a:rPr lang="en-US" sz="1500" dirty="0"/>
              <a:t>has aggravated the crisis in the region’s penitentiary </a:t>
            </a:r>
            <a:r>
              <a:rPr lang="en-US" sz="1500" dirty="0" smtClean="0"/>
              <a:t>systems: “the </a:t>
            </a:r>
            <a:r>
              <a:rPr lang="en-US" sz="1500" dirty="0"/>
              <a:t>Americas </a:t>
            </a:r>
            <a:r>
              <a:rPr lang="en-US" sz="1500" dirty="0" smtClean="0"/>
              <a:t>is the region where </a:t>
            </a:r>
            <a:r>
              <a:rPr lang="en-US" sz="1500" dirty="0"/>
              <a:t>the prison population has grown the fastest in the 21st </a:t>
            </a:r>
            <a:r>
              <a:rPr lang="en-US" sz="1500" dirty="0" smtClean="0"/>
              <a:t>century. </a:t>
            </a:r>
            <a:r>
              <a:rPr lang="en-US" sz="1500" dirty="0"/>
              <a:t>Excluding the United States, the prison population in the </a:t>
            </a:r>
            <a:r>
              <a:rPr lang="en-US" sz="1500" dirty="0" smtClean="0"/>
              <a:t>Americas </a:t>
            </a:r>
            <a:r>
              <a:rPr lang="en-US" sz="1500" dirty="0"/>
              <a:t>has grown 108%, or 6.3 times faster than the general </a:t>
            </a:r>
            <a:r>
              <a:rPr lang="en-US" sz="1500" dirty="0" smtClean="0"/>
              <a:t>population” (CEDD, 2018).</a:t>
            </a:r>
            <a:endParaRPr lang="en-US" sz="1500" dirty="0"/>
          </a:p>
          <a:p>
            <a:pPr algn="just"/>
            <a:endParaRPr lang="en-US" sz="1500" dirty="0" smtClean="0"/>
          </a:p>
          <a:p>
            <a:pPr marL="171450" indent="-171450" algn="just">
              <a:buFont typeface="Arial" panose="020B0604020202020204" pitchFamily="34" charset="0"/>
              <a:buChar char="•"/>
            </a:pPr>
            <a:r>
              <a:rPr lang="en-US" sz="1500" dirty="0" smtClean="0"/>
              <a:t>Overuse of </a:t>
            </a:r>
            <a:r>
              <a:rPr lang="en-US" sz="1500" dirty="0"/>
              <a:t>incarceration has been ineffective in reducing problematic drug use and in combating organized crime, yet has resulted in enormous costs and produced adverse consequences.</a:t>
            </a:r>
            <a:endParaRPr lang="en-US" sz="1500" dirty="0" smtClean="0"/>
          </a:p>
          <a:p>
            <a:pPr algn="just"/>
            <a:endParaRPr lang="en-US" sz="1500" dirty="0"/>
          </a:p>
        </p:txBody>
      </p:sp>
      <p:pic>
        <p:nvPicPr>
          <p:cNvPr id="8" name="Imagen 7"/>
          <p:cNvPicPr>
            <a:picLocks noChangeAspect="1"/>
          </p:cNvPicPr>
          <p:nvPr/>
        </p:nvPicPr>
        <p:blipFill>
          <a:blip r:embed="rId3"/>
          <a:stretch>
            <a:fillRect/>
          </a:stretch>
        </p:blipFill>
        <p:spPr>
          <a:xfrm>
            <a:off x="6512169" y="941361"/>
            <a:ext cx="5186101" cy="3943500"/>
          </a:xfrm>
          <a:prstGeom prst="rect">
            <a:avLst/>
          </a:prstGeom>
        </p:spPr>
      </p:pic>
      <p:sp>
        <p:nvSpPr>
          <p:cNvPr id="2" name="CuadroTexto 1"/>
          <p:cNvSpPr txBox="1"/>
          <p:nvPr/>
        </p:nvSpPr>
        <p:spPr>
          <a:xfrm>
            <a:off x="6512168" y="4999161"/>
            <a:ext cx="5186101" cy="246221"/>
          </a:xfrm>
          <a:prstGeom prst="rect">
            <a:avLst/>
          </a:prstGeom>
          <a:noFill/>
        </p:spPr>
        <p:txBody>
          <a:bodyPr wrap="square" rtlCol="0">
            <a:spAutoFit/>
          </a:bodyPr>
          <a:lstStyle/>
          <a:p>
            <a:r>
              <a:rPr lang="es-MX" sz="1000" dirty="0" err="1" smtClean="0"/>
              <a:t>Source</a:t>
            </a:r>
            <a:r>
              <a:rPr lang="es-MX" sz="1000" dirty="0" smtClean="0"/>
              <a:t>: </a:t>
            </a:r>
            <a:r>
              <a:rPr lang="es-MX" sz="1000" i="1" dirty="0" err="1" smtClean="0"/>
              <a:t>Irrational</a:t>
            </a:r>
            <a:r>
              <a:rPr lang="es-MX" sz="1000" i="1" dirty="0" smtClean="0"/>
              <a:t> </a:t>
            </a:r>
            <a:r>
              <a:rPr lang="es-MX" sz="1000" i="1" dirty="0" err="1" smtClean="0"/>
              <a:t>Punishment</a:t>
            </a:r>
            <a:r>
              <a:rPr lang="es-MX" sz="1000" i="1" dirty="0" smtClean="0"/>
              <a:t>. </a:t>
            </a:r>
            <a:r>
              <a:rPr lang="es-MX" sz="1000" i="1" dirty="0" err="1" smtClean="0"/>
              <a:t>Drug</a:t>
            </a:r>
            <a:r>
              <a:rPr lang="es-MX" sz="1000" i="1" dirty="0" smtClean="0"/>
              <a:t> </a:t>
            </a:r>
            <a:r>
              <a:rPr lang="es-MX" sz="1000" i="1" dirty="0" err="1" smtClean="0"/>
              <a:t>Laws</a:t>
            </a:r>
            <a:r>
              <a:rPr lang="es-MX" sz="1000" i="1" dirty="0" smtClean="0"/>
              <a:t> and </a:t>
            </a:r>
            <a:r>
              <a:rPr lang="es-MX" sz="1000" i="1" dirty="0" err="1" smtClean="0"/>
              <a:t>Incarceration</a:t>
            </a:r>
            <a:r>
              <a:rPr lang="es-MX" sz="1000" i="1" dirty="0" smtClean="0"/>
              <a:t> in </a:t>
            </a:r>
            <a:r>
              <a:rPr lang="es-MX" sz="1000" i="1" dirty="0" err="1" smtClean="0"/>
              <a:t>Latin</a:t>
            </a:r>
            <a:r>
              <a:rPr lang="es-MX" sz="1000" i="1" dirty="0" smtClean="0"/>
              <a:t> </a:t>
            </a:r>
            <a:r>
              <a:rPr lang="es-MX" sz="1000" i="1" dirty="0" err="1" smtClean="0"/>
              <a:t>America</a:t>
            </a:r>
            <a:r>
              <a:rPr lang="es-MX" sz="1000" dirty="0" smtClean="0"/>
              <a:t>, CEDD, 2017</a:t>
            </a:r>
            <a:endParaRPr lang="es-MX" sz="1000" dirty="0"/>
          </a:p>
        </p:txBody>
      </p:sp>
    </p:spTree>
    <p:extLst>
      <p:ext uri="{BB962C8B-B14F-4D97-AF65-F5344CB8AC3E}">
        <p14:creationId xmlns:p14="http://schemas.microsoft.com/office/powerpoint/2010/main" val="186274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offenses</a:t>
            </a:r>
            <a:endParaRPr lang="en-US" dirty="0"/>
          </a:p>
        </p:txBody>
      </p:sp>
      <p:sp>
        <p:nvSpPr>
          <p:cNvPr id="3" name="Content Placeholder 2"/>
          <p:cNvSpPr>
            <a:spLocks noGrp="1"/>
          </p:cNvSpPr>
          <p:nvPr>
            <p:ph idx="1"/>
          </p:nvPr>
        </p:nvSpPr>
        <p:spPr>
          <a:xfrm>
            <a:off x="609600" y="1582619"/>
            <a:ext cx="10972800" cy="4084651"/>
          </a:xfrm>
        </p:spPr>
        <p:txBody>
          <a:bodyPr>
            <a:noAutofit/>
          </a:bodyPr>
          <a:lstStyle/>
          <a:p>
            <a:pPr marL="0" indent="0">
              <a:buNone/>
            </a:pPr>
            <a:r>
              <a:rPr lang="en-US" sz="2200" dirty="0" smtClean="0"/>
              <a:t>Characteristics:</a:t>
            </a:r>
          </a:p>
          <a:p>
            <a:pPr marL="984250"/>
            <a:r>
              <a:rPr lang="en-US" sz="2200" dirty="0" smtClean="0"/>
              <a:t>Imposition of extremely </a:t>
            </a:r>
            <a:r>
              <a:rPr lang="en-US" sz="2200" dirty="0"/>
              <a:t>harsh and disproportionate </a:t>
            </a:r>
            <a:r>
              <a:rPr lang="en-US" sz="2200" dirty="0" smtClean="0"/>
              <a:t>sanctions</a:t>
            </a:r>
            <a:r>
              <a:rPr lang="en-US" sz="2200" dirty="0" smtClean="0"/>
              <a:t>, </a:t>
            </a:r>
            <a:endParaRPr lang="en-US" sz="2200" dirty="0" smtClean="0"/>
          </a:p>
          <a:p>
            <a:pPr marL="984250"/>
            <a:r>
              <a:rPr lang="en-US" sz="2200" dirty="0" smtClean="0"/>
              <a:t>Use </a:t>
            </a:r>
            <a:r>
              <a:rPr lang="en-US" sz="2200" dirty="0"/>
              <a:t>of mandatory minimum sentences, </a:t>
            </a:r>
            <a:endParaRPr lang="en-US" sz="2200" dirty="0" smtClean="0"/>
          </a:p>
          <a:p>
            <a:pPr marL="984250"/>
            <a:r>
              <a:rPr lang="en-US" sz="2200" dirty="0" smtClean="0"/>
              <a:t>Obligatory </a:t>
            </a:r>
            <a:r>
              <a:rPr lang="en-US" sz="2200" dirty="0"/>
              <a:t>use of pretrial detention for these </a:t>
            </a:r>
            <a:r>
              <a:rPr lang="en-US" sz="2200" dirty="0" smtClean="0"/>
              <a:t>offenses, and</a:t>
            </a:r>
          </a:p>
          <a:p>
            <a:pPr marL="984250"/>
            <a:r>
              <a:rPr lang="en-US" sz="2200" dirty="0"/>
              <a:t>L</a:t>
            </a:r>
            <a:r>
              <a:rPr lang="en-US" sz="2200" dirty="0" smtClean="0"/>
              <a:t>ack </a:t>
            </a:r>
            <a:r>
              <a:rPr lang="en-US" sz="2200" dirty="0"/>
              <a:t>of use of alternatives to </a:t>
            </a:r>
            <a:r>
              <a:rPr lang="en-US" sz="2200" dirty="0" smtClean="0"/>
              <a:t>incarceration.</a:t>
            </a:r>
          </a:p>
          <a:p>
            <a:pPr marL="641350" indent="0">
              <a:buNone/>
            </a:pPr>
            <a:endParaRPr lang="en-US" sz="2200" dirty="0" smtClean="0"/>
          </a:p>
          <a:p>
            <a:r>
              <a:rPr lang="en-US" sz="2200" dirty="0" smtClean="0"/>
              <a:t>PWUD is </a:t>
            </a:r>
            <a:r>
              <a:rPr lang="en-US" sz="2200" dirty="0"/>
              <a:t>often arrested, extorted and even incarcerated as small-scale or retail dealers for possessing quantities of drugs that are </a:t>
            </a:r>
            <a:r>
              <a:rPr lang="en-US" sz="2200" dirty="0" smtClean="0"/>
              <a:t>above of tolerated </a:t>
            </a:r>
            <a:r>
              <a:rPr lang="en-US" sz="2200" dirty="0"/>
              <a:t>levels for personal use</a:t>
            </a:r>
            <a:r>
              <a:rPr lang="en-US" sz="2200" dirty="0" smtClean="0"/>
              <a:t>.</a:t>
            </a:r>
          </a:p>
          <a:p>
            <a:r>
              <a:rPr lang="en-US" sz="2200" dirty="0">
                <a:solidFill>
                  <a:srgbClr val="FF0000"/>
                </a:solidFill>
              </a:rPr>
              <a:t>Most of the population imprisoned for drug offenses are persons accused of possession, </a:t>
            </a:r>
            <a:r>
              <a:rPr lang="en-US" sz="2200" dirty="0" smtClean="0">
                <a:solidFill>
                  <a:srgbClr val="FF0000"/>
                </a:solidFill>
              </a:rPr>
              <a:t>or people who is part of </a:t>
            </a:r>
            <a:r>
              <a:rPr lang="en-US" sz="2200" dirty="0">
                <a:solidFill>
                  <a:srgbClr val="FF0000"/>
                </a:solidFill>
              </a:rPr>
              <a:t>the lowest levels of the drug trafficking </a:t>
            </a:r>
            <a:r>
              <a:rPr lang="en-US" sz="2200" dirty="0" smtClean="0">
                <a:solidFill>
                  <a:srgbClr val="FF0000"/>
                </a:solidFill>
              </a:rPr>
              <a:t>chain.</a:t>
            </a:r>
            <a:endParaRPr lang="es-MX" sz="2200" dirty="0" smtClean="0"/>
          </a:p>
          <a:p>
            <a:endParaRPr lang="en-US" sz="2200" dirty="0" smtClean="0"/>
          </a:p>
          <a:p>
            <a:endParaRPr lang="en-US" sz="2200" dirty="0"/>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err="1" smtClean="0"/>
              <a:t>Drug</a:t>
            </a:r>
            <a:r>
              <a:rPr lang="es-MX" dirty="0" smtClean="0"/>
              <a:t> </a:t>
            </a:r>
            <a:r>
              <a:rPr lang="es-MX" dirty="0" err="1" smtClean="0"/>
              <a:t>Laws</a:t>
            </a:r>
            <a:r>
              <a:rPr lang="es-MX" dirty="0" smtClean="0"/>
              <a:t> and </a:t>
            </a:r>
            <a:r>
              <a:rPr lang="es-MX" dirty="0" err="1" smtClean="0"/>
              <a:t>mass</a:t>
            </a:r>
            <a:r>
              <a:rPr lang="es-MX" dirty="0" smtClean="0"/>
              <a:t> </a:t>
            </a:r>
            <a:r>
              <a:rPr lang="es-MX" dirty="0" err="1" smtClean="0"/>
              <a:t>incarceration</a:t>
            </a:r>
            <a:endParaRPr lang="es-MX" dirty="0"/>
          </a:p>
        </p:txBody>
      </p:sp>
      <p:sp>
        <p:nvSpPr>
          <p:cNvPr id="3" name="Marcador de contenido 2"/>
          <p:cNvSpPr>
            <a:spLocks noGrp="1"/>
          </p:cNvSpPr>
          <p:nvPr>
            <p:ph idx="1"/>
          </p:nvPr>
        </p:nvSpPr>
        <p:spPr>
          <a:xfrm>
            <a:off x="609600" y="1600203"/>
            <a:ext cx="4486275" cy="3848098"/>
          </a:xfrm>
        </p:spPr>
        <p:txBody>
          <a:bodyPr>
            <a:normAutofit fontScale="70000" lnSpcReduction="20000"/>
          </a:bodyPr>
          <a:lstStyle/>
          <a:p>
            <a:r>
              <a:rPr lang="en-US" sz="2800" dirty="0"/>
              <a:t>The population for drug offenses grew more rapidly than the general prison </a:t>
            </a:r>
            <a:r>
              <a:rPr lang="en-US" sz="2800" dirty="0" smtClean="0"/>
              <a:t>population.</a:t>
            </a:r>
          </a:p>
          <a:p>
            <a:endParaRPr lang="en-US" sz="2800" dirty="0" smtClean="0"/>
          </a:p>
          <a:p>
            <a:r>
              <a:rPr lang="en-US" sz="2800" dirty="0" smtClean="0"/>
              <a:t>Americas: the population imprisoned for drug offenses increased faster than the population imprisoned for other offenses, at a rate between 8 and 33 times higher (CEDD, 2018).</a:t>
            </a:r>
          </a:p>
          <a:p>
            <a:endParaRPr lang="en-US" sz="2800" dirty="0" smtClean="0"/>
          </a:p>
          <a:p>
            <a:r>
              <a:rPr lang="en-US" sz="2800" dirty="0" smtClean="0"/>
              <a:t>Mexico</a:t>
            </a:r>
            <a:r>
              <a:rPr lang="en-US" sz="2800" dirty="0"/>
              <a:t>: while the prison population increased by </a:t>
            </a:r>
            <a:r>
              <a:rPr lang="en-US" sz="2800" dirty="0" smtClean="0"/>
              <a:t>7%, population </a:t>
            </a:r>
            <a:r>
              <a:rPr lang="en-US" sz="2800" dirty="0"/>
              <a:t>incarcerated for drug offenses grew by </a:t>
            </a:r>
            <a:r>
              <a:rPr lang="en-US" sz="2800" dirty="0" smtClean="0"/>
              <a:t>19%.</a:t>
            </a:r>
            <a:endParaRPr lang="es-MX" sz="2800" dirty="0"/>
          </a:p>
        </p:txBody>
      </p:sp>
      <p:pic>
        <p:nvPicPr>
          <p:cNvPr id="4" name="Marcador de contenido 3"/>
          <p:cNvPicPr>
            <a:picLocks noChangeAspect="1"/>
          </p:cNvPicPr>
          <p:nvPr/>
        </p:nvPicPr>
        <p:blipFill>
          <a:blip r:embed="rId3"/>
          <a:stretch>
            <a:fillRect/>
          </a:stretch>
        </p:blipFill>
        <p:spPr>
          <a:xfrm>
            <a:off x="5286329" y="1431719"/>
            <a:ext cx="6595870" cy="4016582"/>
          </a:xfrm>
          <a:prstGeom prst="rect">
            <a:avLst/>
          </a:prstGeom>
        </p:spPr>
      </p:pic>
      <p:sp>
        <p:nvSpPr>
          <p:cNvPr id="5" name="CuadroTexto 4"/>
          <p:cNvSpPr txBox="1"/>
          <p:nvPr/>
        </p:nvSpPr>
        <p:spPr>
          <a:xfrm>
            <a:off x="5559668" y="5550147"/>
            <a:ext cx="5727457" cy="246221"/>
          </a:xfrm>
          <a:prstGeom prst="rect">
            <a:avLst/>
          </a:prstGeom>
          <a:noFill/>
        </p:spPr>
        <p:txBody>
          <a:bodyPr wrap="square" rtlCol="0">
            <a:spAutoFit/>
          </a:bodyPr>
          <a:lstStyle/>
          <a:p>
            <a:r>
              <a:rPr lang="es-MX" sz="1000" dirty="0" err="1" smtClean="0"/>
              <a:t>Source</a:t>
            </a:r>
            <a:r>
              <a:rPr lang="es-MX" sz="1000" dirty="0" smtClean="0"/>
              <a:t>: Pérez Correa &amp; Chaparro Hernández, Sobredosis carcelaria y política de drogas en A.L., 2017</a:t>
            </a:r>
            <a:endParaRPr lang="es-MX" sz="1000" dirty="0"/>
          </a:p>
        </p:txBody>
      </p:sp>
    </p:spTree>
    <p:extLst>
      <p:ext uri="{BB962C8B-B14F-4D97-AF65-F5344CB8AC3E}">
        <p14:creationId xmlns:p14="http://schemas.microsoft.com/office/powerpoint/2010/main" val="360297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79389"/>
            <a:ext cx="10972800" cy="1143000"/>
          </a:xfrm>
        </p:spPr>
        <p:txBody>
          <a:bodyPr>
            <a:noAutofit/>
          </a:bodyPr>
          <a:lstStyle/>
          <a:p>
            <a:r>
              <a:rPr lang="es-MX" sz="2800" dirty="0" err="1" smtClean="0"/>
              <a:t>Impact</a:t>
            </a:r>
            <a:r>
              <a:rPr lang="es-MX" sz="2800" dirty="0" smtClean="0"/>
              <a:t> of </a:t>
            </a:r>
            <a:r>
              <a:rPr lang="es-MX" sz="2800" dirty="0" err="1" smtClean="0"/>
              <a:t>drug-related</a:t>
            </a:r>
            <a:r>
              <a:rPr lang="es-MX" sz="2800" dirty="0" smtClean="0"/>
              <a:t> </a:t>
            </a:r>
            <a:r>
              <a:rPr lang="es-MX" sz="2800" dirty="0" err="1" smtClean="0"/>
              <a:t>crimes</a:t>
            </a:r>
            <a:r>
              <a:rPr lang="es-MX" sz="2800" dirty="0" smtClean="0"/>
              <a:t> </a:t>
            </a:r>
            <a:r>
              <a:rPr lang="es-MX" sz="2800" dirty="0" err="1" smtClean="0"/>
              <a:t>on</a:t>
            </a:r>
            <a:r>
              <a:rPr lang="es-MX" sz="2800" dirty="0" smtClean="0"/>
              <a:t> </a:t>
            </a:r>
            <a:r>
              <a:rPr lang="es-MX" sz="2800" dirty="0" err="1" smtClean="0"/>
              <a:t>the</a:t>
            </a:r>
            <a:r>
              <a:rPr lang="es-MX" sz="2800" dirty="0" smtClean="0"/>
              <a:t> </a:t>
            </a:r>
            <a:r>
              <a:rPr lang="es-MX" sz="2800" dirty="0" err="1" smtClean="0"/>
              <a:t>prison</a:t>
            </a:r>
            <a:r>
              <a:rPr lang="es-MX" sz="2800" dirty="0" smtClean="0"/>
              <a:t> </a:t>
            </a:r>
            <a:r>
              <a:rPr lang="es-MX" sz="2800" dirty="0" err="1" smtClean="0"/>
              <a:t>system</a:t>
            </a:r>
            <a:endParaRPr lang="es-MX" sz="2800" dirty="0"/>
          </a:p>
        </p:txBody>
      </p:sp>
      <p:pic>
        <p:nvPicPr>
          <p:cNvPr id="4" name="Imagen 3"/>
          <p:cNvPicPr>
            <a:picLocks noChangeAspect="1"/>
          </p:cNvPicPr>
          <p:nvPr/>
        </p:nvPicPr>
        <p:blipFill>
          <a:blip r:embed="rId3"/>
          <a:stretch>
            <a:fillRect/>
          </a:stretch>
        </p:blipFill>
        <p:spPr>
          <a:xfrm>
            <a:off x="7192336" y="1217614"/>
            <a:ext cx="4066214" cy="4718628"/>
          </a:xfrm>
          <a:prstGeom prst="rect">
            <a:avLst/>
          </a:prstGeom>
        </p:spPr>
      </p:pic>
      <p:sp>
        <p:nvSpPr>
          <p:cNvPr id="3" name="Elipse 2"/>
          <p:cNvSpPr/>
          <p:nvPr/>
        </p:nvSpPr>
        <p:spPr>
          <a:xfrm>
            <a:off x="9601200" y="5526667"/>
            <a:ext cx="600075" cy="40957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5"/>
          <p:cNvSpPr txBox="1"/>
          <p:nvPr/>
        </p:nvSpPr>
        <p:spPr>
          <a:xfrm>
            <a:off x="609600" y="1531939"/>
            <a:ext cx="6125764"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2.7 </a:t>
            </a:r>
            <a:r>
              <a:rPr lang="en-US" sz="1600" dirty="0"/>
              <a:t>million people </a:t>
            </a:r>
            <a:r>
              <a:rPr lang="en-US" sz="1600" dirty="0" smtClean="0"/>
              <a:t>incarcerated: 572 </a:t>
            </a:r>
            <a:r>
              <a:rPr lang="en-US" sz="1600" dirty="0"/>
              <a:t>thousand are imprisoned for drug offenses, </a:t>
            </a:r>
            <a:r>
              <a:rPr lang="en-US" sz="1600" dirty="0" smtClean="0"/>
              <a:t>(which </a:t>
            </a:r>
            <a:r>
              <a:rPr lang="en-US" sz="1600" dirty="0"/>
              <a:t>represents one in five </a:t>
            </a:r>
            <a:r>
              <a:rPr lang="en-US" sz="1600" dirty="0" smtClean="0"/>
              <a:t>inmates, </a:t>
            </a:r>
            <a:r>
              <a:rPr lang="en-US" sz="1600" dirty="0"/>
              <a:t>with a slight tendency to </a:t>
            </a:r>
            <a:r>
              <a:rPr lang="en-US" sz="1600" dirty="0" smtClean="0"/>
              <a:t>rise)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Prisoners </a:t>
            </a:r>
            <a:r>
              <a:rPr lang="en-US" sz="1600" dirty="0"/>
              <a:t>for drug crimes ranges from 10 to 28% of the prison </a:t>
            </a:r>
            <a:r>
              <a:rPr lang="en-US" sz="1600" dirty="0" smtClean="0"/>
              <a:t>population.</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It represents </a:t>
            </a:r>
            <a:r>
              <a:rPr lang="en-US" sz="1600" dirty="0"/>
              <a:t>between the second and the fourth cause of </a:t>
            </a:r>
            <a:r>
              <a:rPr lang="en-US" sz="1600" dirty="0" smtClean="0"/>
              <a:t>imprisonment </a:t>
            </a:r>
            <a:r>
              <a:rPr lang="en-US" sz="1600" dirty="0"/>
              <a:t>in these countries</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addition, pretrial detention is regularly applied to drug-related cases, without any distinction made regarding the type of offense or the sanction to be imposed. </a:t>
            </a:r>
            <a:endParaRPr lang="en-US" sz="1600" dirty="0" smtClean="0"/>
          </a:p>
          <a:p>
            <a:endParaRPr lang="es-MX" sz="1600" dirty="0"/>
          </a:p>
        </p:txBody>
      </p:sp>
      <p:sp>
        <p:nvSpPr>
          <p:cNvPr id="9" name="CuadroTexto 8"/>
          <p:cNvSpPr txBox="1"/>
          <p:nvPr/>
        </p:nvSpPr>
        <p:spPr>
          <a:xfrm>
            <a:off x="6096000" y="5899571"/>
            <a:ext cx="5727457" cy="246221"/>
          </a:xfrm>
          <a:prstGeom prst="rect">
            <a:avLst/>
          </a:prstGeom>
          <a:noFill/>
        </p:spPr>
        <p:txBody>
          <a:bodyPr wrap="square" rtlCol="0">
            <a:spAutoFit/>
          </a:bodyPr>
          <a:lstStyle/>
          <a:p>
            <a:r>
              <a:rPr lang="es-MX" sz="1000" dirty="0" err="1" smtClean="0"/>
              <a:t>Source</a:t>
            </a:r>
            <a:r>
              <a:rPr lang="es-MX" sz="1000" dirty="0" smtClean="0"/>
              <a:t>: Pérez Correa &amp; Chaparro Hernández, Sobredosis carcelaria y política de drogas en A.L., 2017</a:t>
            </a:r>
            <a:endParaRPr lang="es-MX" sz="1000" dirty="0"/>
          </a:p>
        </p:txBody>
      </p:sp>
    </p:spTree>
    <p:extLst>
      <p:ext uri="{BB962C8B-B14F-4D97-AF65-F5344CB8AC3E}">
        <p14:creationId xmlns:p14="http://schemas.microsoft.com/office/powerpoint/2010/main" val="429386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79389"/>
            <a:ext cx="10972800" cy="1143000"/>
          </a:xfrm>
        </p:spPr>
        <p:txBody>
          <a:bodyPr>
            <a:noAutofit/>
          </a:bodyPr>
          <a:lstStyle/>
          <a:p>
            <a:r>
              <a:rPr lang="es-MX" sz="2800" dirty="0" err="1"/>
              <a:t>D</a:t>
            </a:r>
            <a:r>
              <a:rPr lang="es-MX" sz="2800" dirty="0" err="1" smtClean="0"/>
              <a:t>rug-related</a:t>
            </a:r>
            <a:r>
              <a:rPr lang="es-MX" sz="2800" dirty="0" smtClean="0"/>
              <a:t> </a:t>
            </a:r>
            <a:r>
              <a:rPr lang="es-MX" sz="2800" dirty="0" err="1" smtClean="0"/>
              <a:t>crimes</a:t>
            </a:r>
            <a:r>
              <a:rPr lang="es-MX" sz="2800" dirty="0" smtClean="0"/>
              <a:t> and </a:t>
            </a:r>
            <a:r>
              <a:rPr lang="es-MX" sz="2800" dirty="0" err="1" smtClean="0"/>
              <a:t>overpopulation</a:t>
            </a:r>
            <a:endParaRPr lang="es-MX" sz="2800" dirty="0"/>
          </a:p>
        </p:txBody>
      </p:sp>
      <p:pic>
        <p:nvPicPr>
          <p:cNvPr id="5" name="Marcador de contenido 4"/>
          <p:cNvPicPr>
            <a:picLocks noGrp="1" noChangeAspect="1"/>
          </p:cNvPicPr>
          <p:nvPr>
            <p:ph idx="1"/>
          </p:nvPr>
        </p:nvPicPr>
        <p:blipFill>
          <a:blip r:embed="rId3"/>
          <a:stretch>
            <a:fillRect/>
          </a:stretch>
        </p:blipFill>
        <p:spPr>
          <a:xfrm>
            <a:off x="742722" y="1724761"/>
            <a:ext cx="6041000" cy="3146462"/>
          </a:xfrm>
          <a:prstGeom prst="rect">
            <a:avLst/>
          </a:prstGeom>
        </p:spPr>
      </p:pic>
      <p:sp>
        <p:nvSpPr>
          <p:cNvPr id="7" name="Rectángulo 6"/>
          <p:cNvSpPr/>
          <p:nvPr/>
        </p:nvSpPr>
        <p:spPr>
          <a:xfrm>
            <a:off x="4896811" y="4345567"/>
            <a:ext cx="409575"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Marcador de contenido 2"/>
          <p:cNvSpPr txBox="1">
            <a:spLocks/>
          </p:cNvSpPr>
          <p:nvPr/>
        </p:nvSpPr>
        <p:spPr>
          <a:xfrm>
            <a:off x="6707522" y="1421927"/>
            <a:ext cx="5105400" cy="3459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dirty="0"/>
              <a:t>Drug-related crimes represent 64% of the average prison overcrowding in these countries</a:t>
            </a:r>
          </a:p>
          <a:p>
            <a:pPr algn="just"/>
            <a:endParaRPr lang="en-US" sz="1800" dirty="0" smtClean="0"/>
          </a:p>
          <a:p>
            <a:pPr algn="just"/>
            <a:r>
              <a:rPr lang="en-US" sz="1800" dirty="0" smtClean="0"/>
              <a:t>Prisons in the region: </a:t>
            </a:r>
            <a:r>
              <a:rPr lang="en-US" sz="1800" dirty="0"/>
              <a:t>o</a:t>
            </a:r>
            <a:r>
              <a:rPr lang="en-US" sz="1800" dirty="0" smtClean="0"/>
              <a:t>vercrowding, scarce resources and extreme conditions of violence.</a:t>
            </a:r>
          </a:p>
          <a:p>
            <a:pPr algn="just"/>
            <a:endParaRPr lang="en-US" sz="1800" dirty="0" smtClean="0"/>
          </a:p>
          <a:p>
            <a:pPr algn="just"/>
            <a:r>
              <a:rPr lang="en-US" sz="1800" dirty="0" smtClean="0"/>
              <a:t>The </a:t>
            </a:r>
            <a:r>
              <a:rPr lang="en-US" sz="1800" dirty="0"/>
              <a:t>lack of hygiene, of drinking water, basic essentials and sufficient space contribute to a high prevalence of contagious diseases that endanger the health of inmates, their relatives and detention center employees. The use of prisons to address the drug issue undermines health, rather than protecting it </a:t>
            </a:r>
          </a:p>
          <a:p>
            <a:pPr algn="just"/>
            <a:endParaRPr lang="en-US" sz="1800" dirty="0" smtClean="0"/>
          </a:p>
          <a:p>
            <a:pPr algn="just"/>
            <a:endParaRPr lang="en-US" sz="1800" dirty="0" smtClean="0"/>
          </a:p>
          <a:p>
            <a:pPr algn="just"/>
            <a:endParaRPr lang="es-MX" sz="1800" dirty="0"/>
          </a:p>
        </p:txBody>
      </p:sp>
      <p:sp>
        <p:nvSpPr>
          <p:cNvPr id="9" name="CuadroTexto 8"/>
          <p:cNvSpPr txBox="1"/>
          <p:nvPr/>
        </p:nvSpPr>
        <p:spPr>
          <a:xfrm>
            <a:off x="221586" y="5550146"/>
            <a:ext cx="5727457" cy="246221"/>
          </a:xfrm>
          <a:prstGeom prst="rect">
            <a:avLst/>
          </a:prstGeom>
          <a:noFill/>
        </p:spPr>
        <p:txBody>
          <a:bodyPr wrap="square" rtlCol="0">
            <a:spAutoFit/>
          </a:bodyPr>
          <a:lstStyle/>
          <a:p>
            <a:r>
              <a:rPr lang="es-MX" sz="1000" dirty="0" err="1" smtClean="0"/>
              <a:t>Source</a:t>
            </a:r>
            <a:r>
              <a:rPr lang="es-MX" sz="1000" dirty="0" smtClean="0"/>
              <a:t>: Pérez Correa &amp; Chaparro Hernández, Sobredosis carcelaria y política de drogas en A.L., 2017</a:t>
            </a:r>
            <a:endParaRPr lang="es-MX" sz="1000" dirty="0"/>
          </a:p>
        </p:txBody>
      </p:sp>
    </p:spTree>
    <p:extLst>
      <p:ext uri="{BB962C8B-B14F-4D97-AF65-F5344CB8AC3E}">
        <p14:creationId xmlns:p14="http://schemas.microsoft.com/office/powerpoint/2010/main" val="102554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3950" y="609599"/>
            <a:ext cx="9622971" cy="808039"/>
          </a:xfrm>
        </p:spPr>
        <p:txBody>
          <a:bodyPr>
            <a:normAutofit/>
          </a:bodyPr>
          <a:lstStyle/>
          <a:p>
            <a:r>
              <a:rPr lang="es-MX" dirty="0" err="1" smtClean="0"/>
              <a:t>Prison</a:t>
            </a:r>
            <a:r>
              <a:rPr lang="es-MX" dirty="0" smtClean="0"/>
              <a:t> </a:t>
            </a:r>
            <a:r>
              <a:rPr lang="es-MX" dirty="0" err="1" smtClean="0"/>
              <a:t>system</a:t>
            </a:r>
            <a:r>
              <a:rPr lang="es-MX" dirty="0" smtClean="0"/>
              <a:t> in </a:t>
            </a:r>
            <a:r>
              <a:rPr lang="es-MX" dirty="0" err="1" smtClean="0"/>
              <a:t>Mexico</a:t>
            </a:r>
            <a:endParaRPr lang="es-MX" dirty="0"/>
          </a:p>
        </p:txBody>
      </p:sp>
      <p:sp>
        <p:nvSpPr>
          <p:cNvPr id="3" name="Marcador de contenido 2"/>
          <p:cNvSpPr>
            <a:spLocks noGrp="1"/>
          </p:cNvSpPr>
          <p:nvPr>
            <p:ph idx="1"/>
          </p:nvPr>
        </p:nvSpPr>
        <p:spPr>
          <a:xfrm>
            <a:off x="710087" y="1599791"/>
            <a:ext cx="11079142" cy="740230"/>
          </a:xfrm>
        </p:spPr>
        <p:txBody>
          <a:bodyPr>
            <a:normAutofit/>
          </a:bodyPr>
          <a:lstStyle/>
          <a:p>
            <a:endParaRPr lang="es-MX" dirty="0"/>
          </a:p>
          <a:p>
            <a:endParaRPr lang="es-MX" dirty="0" smtClean="0"/>
          </a:p>
        </p:txBody>
      </p:sp>
      <p:graphicFrame>
        <p:nvGraphicFramePr>
          <p:cNvPr id="4" name="Tabla 3"/>
          <p:cNvGraphicFramePr>
            <a:graphicFrameLocks noGrp="1"/>
          </p:cNvGraphicFramePr>
          <p:nvPr>
            <p:extLst>
              <p:ext uri="{D42A27DB-BD31-4B8C-83A1-F6EECF244321}">
                <p14:modId xmlns:p14="http://schemas.microsoft.com/office/powerpoint/2010/main" val="3704317165"/>
              </p:ext>
            </p:extLst>
          </p:nvPr>
        </p:nvGraphicFramePr>
        <p:xfrm>
          <a:off x="653667" y="2154962"/>
          <a:ext cx="5281768" cy="2595880"/>
        </p:xfrm>
        <a:graphic>
          <a:graphicData uri="http://schemas.openxmlformats.org/drawingml/2006/table">
            <a:tbl>
              <a:tblPr firstRow="1" bandRow="1">
                <a:tableStyleId>{5C22544A-7EE6-4342-B048-85BDC9FD1C3A}</a:tableStyleId>
              </a:tblPr>
              <a:tblGrid>
                <a:gridCol w="2640884">
                  <a:extLst>
                    <a:ext uri="{9D8B030D-6E8A-4147-A177-3AD203B41FA5}">
                      <a16:colId xmlns:a16="http://schemas.microsoft.com/office/drawing/2014/main" val="2184702635"/>
                    </a:ext>
                  </a:extLst>
                </a:gridCol>
                <a:gridCol w="2640884">
                  <a:extLst>
                    <a:ext uri="{9D8B030D-6E8A-4147-A177-3AD203B41FA5}">
                      <a16:colId xmlns:a16="http://schemas.microsoft.com/office/drawing/2014/main" val="3345121365"/>
                    </a:ext>
                  </a:extLst>
                </a:gridCol>
              </a:tblGrid>
              <a:tr h="370840">
                <a:tc>
                  <a:txBody>
                    <a:bodyPr/>
                    <a:lstStyle/>
                    <a:p>
                      <a:r>
                        <a:rPr lang="es-MX" dirty="0" err="1" smtClean="0"/>
                        <a:t>Overview</a:t>
                      </a:r>
                      <a:endParaRPr lang="es-MX" dirty="0"/>
                    </a:p>
                  </a:txBody>
                  <a:tcPr/>
                </a:tc>
                <a:tc>
                  <a:txBody>
                    <a:bodyPr/>
                    <a:lstStyle/>
                    <a:p>
                      <a:endParaRPr lang="es-MX" dirty="0"/>
                    </a:p>
                  </a:txBody>
                  <a:tcPr/>
                </a:tc>
                <a:extLst>
                  <a:ext uri="{0D108BD9-81ED-4DB2-BD59-A6C34878D82A}">
                    <a16:rowId xmlns:a16="http://schemas.microsoft.com/office/drawing/2014/main" val="795980316"/>
                  </a:ext>
                </a:extLst>
              </a:tr>
              <a:tr h="370840">
                <a:tc>
                  <a:txBody>
                    <a:bodyPr/>
                    <a:lstStyle/>
                    <a:p>
                      <a:r>
                        <a:rPr lang="es-MX" dirty="0" err="1" smtClean="0"/>
                        <a:t>Prison</a:t>
                      </a:r>
                      <a:r>
                        <a:rPr lang="es-MX" dirty="0" smtClean="0"/>
                        <a:t> </a:t>
                      </a:r>
                      <a:r>
                        <a:rPr lang="es-MX" dirty="0" err="1" smtClean="0"/>
                        <a:t>population</a:t>
                      </a:r>
                      <a:r>
                        <a:rPr lang="es-MX" dirty="0" smtClean="0"/>
                        <a:t> total</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204,422</a:t>
                      </a:r>
                      <a:r>
                        <a:rPr lang="es-MX" baseline="0" dirty="0" smtClean="0"/>
                        <a:t> </a:t>
                      </a:r>
                      <a:endParaRPr lang="es-MX" dirty="0" smtClean="0"/>
                    </a:p>
                  </a:txBody>
                  <a:tcPr/>
                </a:tc>
                <a:extLst>
                  <a:ext uri="{0D108BD9-81ED-4DB2-BD59-A6C34878D82A}">
                    <a16:rowId xmlns:a16="http://schemas.microsoft.com/office/drawing/2014/main" val="2192834890"/>
                  </a:ext>
                </a:extLst>
              </a:tr>
              <a:tr h="370840">
                <a:tc>
                  <a:txBody>
                    <a:bodyPr/>
                    <a:lstStyle/>
                    <a:p>
                      <a:r>
                        <a:rPr lang="es-MX" dirty="0" err="1" smtClean="0"/>
                        <a:t>Prison</a:t>
                      </a:r>
                      <a:r>
                        <a:rPr lang="es-MX" dirty="0" smtClean="0"/>
                        <a:t> </a:t>
                      </a:r>
                      <a:r>
                        <a:rPr lang="es-MX" dirty="0" err="1" smtClean="0"/>
                        <a:t>population</a:t>
                      </a:r>
                      <a:r>
                        <a:rPr lang="es-MX" dirty="0" smtClean="0"/>
                        <a:t> </a:t>
                      </a:r>
                      <a:r>
                        <a:rPr lang="es-MX" dirty="0" err="1" smtClean="0"/>
                        <a:t>rate</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164</a:t>
                      </a:r>
                      <a:r>
                        <a:rPr lang="en-US" dirty="0" smtClean="0"/>
                        <a:t> per 100,000 </a:t>
                      </a:r>
                      <a:endParaRPr lang="es-MX" dirty="0" smtClean="0"/>
                    </a:p>
                  </a:txBody>
                  <a:tcPr/>
                </a:tc>
                <a:extLst>
                  <a:ext uri="{0D108BD9-81ED-4DB2-BD59-A6C34878D82A}">
                    <a16:rowId xmlns:a16="http://schemas.microsoft.com/office/drawing/2014/main" val="367858920"/>
                  </a:ext>
                </a:extLst>
              </a:tr>
              <a:tr h="370840">
                <a:tc>
                  <a:txBody>
                    <a:bodyPr/>
                    <a:lstStyle/>
                    <a:p>
                      <a:r>
                        <a:rPr lang="es-MX" dirty="0" err="1" smtClean="0"/>
                        <a:t>Gender</a:t>
                      </a:r>
                      <a:endParaRPr lang="es-MX" dirty="0"/>
                    </a:p>
                  </a:txBody>
                  <a:tcPr/>
                </a:tc>
                <a:tc>
                  <a:txBody>
                    <a:bodyPr/>
                    <a:lstStyle/>
                    <a:p>
                      <a:r>
                        <a:rPr lang="es-MX" dirty="0" smtClean="0"/>
                        <a:t>94.8% </a:t>
                      </a:r>
                      <a:r>
                        <a:rPr lang="es-MX" dirty="0" err="1" smtClean="0"/>
                        <a:t>male</a:t>
                      </a:r>
                      <a:r>
                        <a:rPr lang="es-MX" dirty="0" smtClean="0"/>
                        <a:t>, 5.2% </a:t>
                      </a:r>
                      <a:r>
                        <a:rPr lang="es-MX" dirty="0" err="1" smtClean="0"/>
                        <a:t>female</a:t>
                      </a:r>
                      <a:endParaRPr lang="es-MX" dirty="0" smtClean="0"/>
                    </a:p>
                  </a:txBody>
                  <a:tcPr/>
                </a:tc>
                <a:extLst>
                  <a:ext uri="{0D108BD9-81ED-4DB2-BD59-A6C34878D82A}">
                    <a16:rowId xmlns:a16="http://schemas.microsoft.com/office/drawing/2014/main" val="2355165676"/>
                  </a:ext>
                </a:extLst>
              </a:tr>
              <a:tr h="370840">
                <a:tc>
                  <a:txBody>
                    <a:bodyPr/>
                    <a:lstStyle/>
                    <a:p>
                      <a:r>
                        <a:rPr lang="es-MX" dirty="0" err="1" smtClean="0"/>
                        <a:t>Juvenile</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0" i="0" kern="1200" dirty="0" smtClean="0">
                          <a:solidFill>
                            <a:schemeClr val="dk1"/>
                          </a:solidFill>
                          <a:effectLst/>
                          <a:latin typeface="+mn-lt"/>
                          <a:ea typeface="+mn-ea"/>
                          <a:cs typeface="+mn-cs"/>
                        </a:rPr>
                        <a:t>4.3%</a:t>
                      </a:r>
                      <a:endParaRPr lang="es-MX" dirty="0" smtClean="0"/>
                    </a:p>
                  </a:txBody>
                  <a:tcPr/>
                </a:tc>
                <a:extLst>
                  <a:ext uri="{0D108BD9-81ED-4DB2-BD59-A6C34878D82A}">
                    <a16:rowId xmlns:a16="http://schemas.microsoft.com/office/drawing/2014/main" val="4096410209"/>
                  </a:ext>
                </a:extLst>
              </a:tr>
              <a:tr h="370840">
                <a:tc>
                  <a:txBody>
                    <a:bodyPr/>
                    <a:lstStyle/>
                    <a:p>
                      <a:r>
                        <a:rPr lang="es-MX" sz="1800" b="1" i="0" kern="1200" dirty="0" smtClean="0">
                          <a:solidFill>
                            <a:schemeClr val="dk1"/>
                          </a:solidFill>
                          <a:effectLst/>
                          <a:latin typeface="+mn-lt"/>
                          <a:ea typeface="+mn-ea"/>
                          <a:cs typeface="+mn-cs"/>
                        </a:rPr>
                        <a:t>Pre-trial </a:t>
                      </a:r>
                      <a:r>
                        <a:rPr lang="es-MX" sz="1800" b="1" i="0" kern="1200" dirty="0" err="1" smtClean="0">
                          <a:solidFill>
                            <a:schemeClr val="dk1"/>
                          </a:solidFill>
                          <a:effectLst/>
                          <a:latin typeface="+mn-lt"/>
                          <a:ea typeface="+mn-ea"/>
                          <a:cs typeface="+mn-cs"/>
                        </a:rPr>
                        <a:t>detainees</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0" i="0" kern="1200" dirty="0" smtClean="0">
                          <a:solidFill>
                            <a:schemeClr val="dk1"/>
                          </a:solidFill>
                          <a:effectLst/>
                          <a:latin typeface="+mn-lt"/>
                          <a:ea typeface="+mn-ea"/>
                          <a:cs typeface="+mn-cs"/>
                        </a:rPr>
                        <a:t>39.2%</a:t>
                      </a:r>
                      <a:endParaRPr lang="es-MX" dirty="0" smtClean="0"/>
                    </a:p>
                  </a:txBody>
                  <a:tcPr/>
                </a:tc>
                <a:extLst>
                  <a:ext uri="{0D108BD9-81ED-4DB2-BD59-A6C34878D82A}">
                    <a16:rowId xmlns:a16="http://schemas.microsoft.com/office/drawing/2014/main" val="218789513"/>
                  </a:ext>
                </a:extLst>
              </a:tr>
              <a:tr h="370840">
                <a:tc>
                  <a:txBody>
                    <a:bodyPr/>
                    <a:lstStyle/>
                    <a:p>
                      <a:r>
                        <a:rPr lang="es-MX" dirty="0" err="1" smtClean="0"/>
                        <a:t>Number</a:t>
                      </a:r>
                      <a:r>
                        <a:rPr lang="es-MX" dirty="0" smtClean="0"/>
                        <a:t> of </a:t>
                      </a:r>
                      <a:r>
                        <a:rPr lang="es-MX" dirty="0" err="1" smtClean="0"/>
                        <a:t>institutions</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342 </a:t>
                      </a:r>
                    </a:p>
                  </a:txBody>
                  <a:tcPr/>
                </a:tc>
                <a:extLst>
                  <a:ext uri="{0D108BD9-81ED-4DB2-BD59-A6C34878D82A}">
                    <a16:rowId xmlns:a16="http://schemas.microsoft.com/office/drawing/2014/main" val="3480690280"/>
                  </a:ext>
                </a:extLst>
              </a:tr>
            </a:tbl>
          </a:graphicData>
        </a:graphic>
      </p:graphicFrame>
      <p:sp>
        <p:nvSpPr>
          <p:cNvPr id="5" name="CuadroTexto 4"/>
          <p:cNvSpPr txBox="1"/>
          <p:nvPr/>
        </p:nvSpPr>
        <p:spPr>
          <a:xfrm>
            <a:off x="9188801" y="5777410"/>
            <a:ext cx="3765200" cy="261610"/>
          </a:xfrm>
          <a:prstGeom prst="rect">
            <a:avLst/>
          </a:prstGeom>
          <a:noFill/>
        </p:spPr>
        <p:txBody>
          <a:bodyPr wrap="square" rtlCol="0">
            <a:spAutoFit/>
          </a:bodyPr>
          <a:lstStyle/>
          <a:p>
            <a:r>
              <a:rPr lang="es-MX" sz="1100" dirty="0" err="1" smtClean="0"/>
              <a:t>Source</a:t>
            </a:r>
            <a:r>
              <a:rPr lang="es-MX" sz="1100" dirty="0" smtClean="0"/>
              <a:t>: </a:t>
            </a:r>
            <a:r>
              <a:rPr lang="es-MX" sz="1100" dirty="0" err="1" smtClean="0"/>
              <a:t>World</a:t>
            </a:r>
            <a:r>
              <a:rPr lang="es-MX" sz="1100" dirty="0" smtClean="0"/>
              <a:t> </a:t>
            </a:r>
            <a:r>
              <a:rPr lang="es-MX" sz="1100" dirty="0" err="1"/>
              <a:t>Prison</a:t>
            </a:r>
            <a:r>
              <a:rPr lang="es-MX" sz="1100" dirty="0"/>
              <a:t> </a:t>
            </a:r>
            <a:r>
              <a:rPr lang="es-MX" sz="1100" dirty="0" err="1"/>
              <a:t>Brief</a:t>
            </a:r>
            <a:r>
              <a:rPr lang="es-MX" sz="1100" dirty="0"/>
              <a:t>, </a:t>
            </a:r>
            <a:r>
              <a:rPr lang="es-MX" sz="1100" dirty="0" err="1"/>
              <a:t>March</a:t>
            </a:r>
            <a:r>
              <a:rPr lang="es-MX" sz="1100" dirty="0"/>
              <a:t> </a:t>
            </a:r>
            <a:r>
              <a:rPr lang="es-MX" sz="1100" dirty="0" smtClean="0"/>
              <a:t>2018</a:t>
            </a:r>
            <a:endParaRPr lang="es-MX" sz="1100" dirty="0"/>
          </a:p>
        </p:txBody>
      </p:sp>
      <p:pic>
        <p:nvPicPr>
          <p:cNvPr id="6" name="Marcador de contenido 3"/>
          <p:cNvPicPr>
            <a:picLocks noChangeAspect="1"/>
          </p:cNvPicPr>
          <p:nvPr/>
        </p:nvPicPr>
        <p:blipFill>
          <a:blip r:embed="rId3"/>
          <a:stretch>
            <a:fillRect/>
          </a:stretch>
        </p:blipFill>
        <p:spPr>
          <a:xfrm>
            <a:off x="6064972" y="1460772"/>
            <a:ext cx="6039943" cy="4178028"/>
          </a:xfrm>
          <a:prstGeom prst="rect">
            <a:avLst/>
          </a:prstGeom>
        </p:spPr>
      </p:pic>
    </p:spTree>
    <p:extLst>
      <p:ext uri="{BB962C8B-B14F-4D97-AF65-F5344CB8AC3E}">
        <p14:creationId xmlns:p14="http://schemas.microsoft.com/office/powerpoint/2010/main" val="1972503712"/>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23415</TotalTime>
  <Words>3270</Words>
  <Application>Microsoft Office PowerPoint</Application>
  <PresentationFormat>Panorámica</PresentationFormat>
  <Paragraphs>235</Paragraphs>
  <Slides>18</Slides>
  <Notes>14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Franklin Gothic Book</vt:lpstr>
      <vt:lpstr>Helvetica Neue</vt:lpstr>
      <vt:lpstr>Raleway</vt:lpstr>
      <vt:lpstr>AIDS 2016_Template</vt:lpstr>
      <vt:lpstr>Presentación de PowerPoint</vt:lpstr>
      <vt:lpstr>Drug Laws, Incarceration and TB in Mexico, the perfect storm?</vt:lpstr>
      <vt:lpstr>Imprisonment in the Americas: the most popular response</vt:lpstr>
      <vt:lpstr>Drug laws and punishment</vt:lpstr>
      <vt:lpstr>Drug offenses</vt:lpstr>
      <vt:lpstr>Drug Laws and mass incarceration</vt:lpstr>
      <vt:lpstr>Impact of drug-related crimes on the prison system</vt:lpstr>
      <vt:lpstr>Drug-related crimes and overpopulation</vt:lpstr>
      <vt:lpstr>Prison system in Mexico</vt:lpstr>
      <vt:lpstr>Occupancy level</vt:lpstr>
      <vt:lpstr>Mexico: ¿drug use decriminalization?</vt:lpstr>
      <vt:lpstr>Who are they?</vt:lpstr>
      <vt:lpstr>Pre-trial detention in Mexico </vt:lpstr>
      <vt:lpstr>Prison and the Right to Health</vt:lpstr>
      <vt:lpstr>TB &amp; prisons</vt:lpstr>
      <vt:lpstr>TB &amp; prisons in Mexico</vt:lpstr>
      <vt:lpstr>TB incidence- Latin America 2016</vt:lpstr>
      <vt:lpstr>CESCR General Comment No. 14: The Right to the Highest Attainable Standard of Health (Art. 12)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Tania</cp:lastModifiedBy>
  <cp:revision>122</cp:revision>
  <cp:lastPrinted>2017-01-16T15:31:13Z</cp:lastPrinted>
  <dcterms:created xsi:type="dcterms:W3CDTF">2017-01-13T09:09:35Z</dcterms:created>
  <dcterms:modified xsi:type="dcterms:W3CDTF">2019-07-24T18:14:43Z</dcterms:modified>
</cp:coreProperties>
</file>